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1"/>
  </p:sldMasterIdLst>
  <p:notesMasterIdLst>
    <p:notesMasterId r:id="rId63"/>
  </p:notesMasterIdLst>
  <p:sldIdLst>
    <p:sldId id="256" r:id="rId2"/>
    <p:sldId id="257" r:id="rId3"/>
    <p:sldId id="258" r:id="rId4"/>
    <p:sldId id="289" r:id="rId5"/>
    <p:sldId id="290" r:id="rId6"/>
    <p:sldId id="291" r:id="rId7"/>
    <p:sldId id="292" r:id="rId8"/>
    <p:sldId id="260" r:id="rId9"/>
    <p:sldId id="264" r:id="rId10"/>
    <p:sldId id="294" r:id="rId11"/>
    <p:sldId id="295" r:id="rId12"/>
    <p:sldId id="296" r:id="rId13"/>
    <p:sldId id="297" r:id="rId14"/>
    <p:sldId id="302" r:id="rId15"/>
    <p:sldId id="270" r:id="rId16"/>
    <p:sldId id="272" r:id="rId17"/>
    <p:sldId id="271" r:id="rId18"/>
    <p:sldId id="273" r:id="rId19"/>
    <p:sldId id="274" r:id="rId20"/>
    <p:sldId id="275" r:id="rId21"/>
    <p:sldId id="276" r:id="rId22"/>
    <p:sldId id="261" r:id="rId23"/>
    <p:sldId id="262" r:id="rId24"/>
    <p:sldId id="285" r:id="rId25"/>
    <p:sldId id="303" r:id="rId26"/>
    <p:sldId id="263" r:id="rId27"/>
    <p:sldId id="265" r:id="rId28"/>
    <p:sldId id="277" r:id="rId29"/>
    <p:sldId id="278" r:id="rId30"/>
    <p:sldId id="279" r:id="rId31"/>
    <p:sldId id="298" r:id="rId32"/>
    <p:sldId id="315" r:id="rId33"/>
    <p:sldId id="317" r:id="rId34"/>
    <p:sldId id="281" r:id="rId35"/>
    <p:sldId id="267" r:id="rId36"/>
    <p:sldId id="282" r:id="rId37"/>
    <p:sldId id="286" r:id="rId38"/>
    <p:sldId id="287" r:id="rId39"/>
    <p:sldId id="283" r:id="rId40"/>
    <p:sldId id="268" r:id="rId41"/>
    <p:sldId id="269" r:id="rId42"/>
    <p:sldId id="304" r:id="rId43"/>
    <p:sldId id="305" r:id="rId44"/>
    <p:sldId id="306" r:id="rId45"/>
    <p:sldId id="318" r:id="rId46"/>
    <p:sldId id="319" r:id="rId47"/>
    <p:sldId id="320" r:id="rId48"/>
    <p:sldId id="299" r:id="rId49"/>
    <p:sldId id="321" r:id="rId50"/>
    <p:sldId id="322" r:id="rId51"/>
    <p:sldId id="300" r:id="rId52"/>
    <p:sldId id="301" r:id="rId53"/>
    <p:sldId id="309" r:id="rId54"/>
    <p:sldId id="325" r:id="rId55"/>
    <p:sldId id="326" r:id="rId56"/>
    <p:sldId id="327" r:id="rId57"/>
    <p:sldId id="328" r:id="rId58"/>
    <p:sldId id="293" r:id="rId59"/>
    <p:sldId id="323" r:id="rId60"/>
    <p:sldId id="324" r:id="rId61"/>
    <p:sldId id="288" r:id="rId62"/>
  </p:sldIdLst>
  <p:sldSz cx="9144000" cy="6858000" type="screen4x3"/>
  <p:notesSz cx="6858000" cy="9144000"/>
  <p:embeddedFontLst>
    <p:embeddedFont>
      <p:font typeface="AR DELANEY" panose="020B0604020202020204" charset="0"/>
      <p:regular r:id="rId64"/>
    </p:embeddedFont>
    <p:embeddedFont>
      <p:font typeface="Calibri" panose="020F0502020204030204" pitchFamily="34" charset="0"/>
      <p:regular r:id="rId65"/>
      <p:bold r:id="rId66"/>
      <p:italic r:id="rId67"/>
      <p:boldItalic r:id="rId68"/>
    </p:embeddedFont>
    <p:embeddedFont>
      <p:font typeface="MinionPro-Bold" panose="02040703060201020203" charset="0"/>
      <p:bold r:id="rId69"/>
    </p:embeddedFont>
    <p:embeddedFont>
      <p:font typeface="VNI-Avo" pitchFamily="2" charset="0"/>
      <p:regular r:id="rId70"/>
      <p:bold r:id="rId71"/>
      <p:italic r:id="rId72"/>
      <p:boldItalic r:id="rId73"/>
    </p:embeddedFont>
    <p:embeddedFont>
      <p:font typeface="VNI-Helve" pitchFamily="2" charset="0"/>
      <p:regular r:id="rId74"/>
      <p:bold r:id="rId75"/>
      <p:italic r:id="rId76"/>
      <p:boldItalic r:id="rId77"/>
    </p:embeddedFont>
    <p:embeddedFont>
      <p:font typeface="VNI-Times" pitchFamily="2" charset="0"/>
      <p:regular r:id="rId78"/>
      <p:bold r:id="rId79"/>
      <p:italic r:id="rId80"/>
      <p:boldItalic r:id="rId81"/>
    </p:embeddedFont>
    <p:embeddedFont>
      <p:font typeface="Wingdings 2" panose="05020102010507070707" pitchFamily="18" charset="2"/>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0" d="100"/>
          <a:sy n="60" d="100"/>
        </p:scale>
        <p:origin x="1460"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font" Target="fonts/font19.fntdata"/></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0924DD-C6BD-45C6-8A73-F82F105A1107}" type="doc">
      <dgm:prSet loTypeId="urn:microsoft.com/office/officeart/2005/8/layout/radial5" loCatId="cycle" qsTypeId="urn:microsoft.com/office/officeart/2005/8/quickstyle/simple1" qsCatId="simple" csTypeId="urn:microsoft.com/office/officeart/2005/8/colors/accent1_1" csCatId="accent1" phldr="1"/>
      <dgm:spPr/>
      <dgm:t>
        <a:bodyPr/>
        <a:lstStyle/>
        <a:p>
          <a:endParaRPr lang="en-US"/>
        </a:p>
      </dgm:t>
    </dgm:pt>
    <dgm:pt modelId="{802937A2-6D21-41EB-A2F3-8512A588358F}">
      <dgm:prSet phldrT="[Text]"/>
      <dgm:spPr/>
      <dgm:t>
        <a:bodyPr/>
        <a:lstStyle/>
        <a:p>
          <a:r>
            <a:rPr lang="en-US" dirty="0" err="1">
              <a:solidFill>
                <a:srgbClr val="002060"/>
              </a:solidFill>
            </a:rPr>
            <a:t>Táo</a:t>
          </a:r>
          <a:r>
            <a:rPr lang="en-US" dirty="0">
              <a:solidFill>
                <a:srgbClr val="002060"/>
              </a:solidFill>
            </a:rPr>
            <a:t> </a:t>
          </a:r>
          <a:r>
            <a:rPr lang="en-US" dirty="0" err="1">
              <a:solidFill>
                <a:srgbClr val="002060"/>
              </a:solidFill>
            </a:rPr>
            <a:t>bón</a:t>
          </a:r>
          <a:r>
            <a:rPr lang="en-US" dirty="0">
              <a:solidFill>
                <a:srgbClr val="002060"/>
              </a:solidFill>
            </a:rPr>
            <a:t> </a:t>
          </a:r>
          <a:r>
            <a:rPr lang="en-US" dirty="0" err="1">
              <a:solidFill>
                <a:srgbClr val="002060"/>
              </a:solidFill>
            </a:rPr>
            <a:t>chức</a:t>
          </a:r>
          <a:r>
            <a:rPr lang="en-US" dirty="0">
              <a:solidFill>
                <a:srgbClr val="002060"/>
              </a:solidFill>
            </a:rPr>
            <a:t> </a:t>
          </a:r>
          <a:r>
            <a:rPr lang="en-US" dirty="0" err="1">
              <a:solidFill>
                <a:srgbClr val="002060"/>
              </a:solidFill>
            </a:rPr>
            <a:t>năng</a:t>
          </a:r>
          <a:r>
            <a:rPr lang="en-US" dirty="0">
              <a:solidFill>
                <a:srgbClr val="002060"/>
              </a:solidFill>
            </a:rPr>
            <a:t> </a:t>
          </a:r>
        </a:p>
      </dgm:t>
    </dgm:pt>
    <dgm:pt modelId="{82B14E14-D7B7-43EF-B252-5E143A3497CE}" type="parTrans" cxnId="{120A38E5-6F05-4C41-8F86-4F9439C848FE}">
      <dgm:prSet/>
      <dgm:spPr/>
      <dgm:t>
        <a:bodyPr/>
        <a:lstStyle/>
        <a:p>
          <a:endParaRPr lang="en-US"/>
        </a:p>
      </dgm:t>
    </dgm:pt>
    <dgm:pt modelId="{38CA356E-09CB-4841-A012-2416392C2C97}" type="sibTrans" cxnId="{120A38E5-6F05-4C41-8F86-4F9439C848FE}">
      <dgm:prSet/>
      <dgm:spPr/>
      <dgm:t>
        <a:bodyPr/>
        <a:lstStyle/>
        <a:p>
          <a:endParaRPr lang="en-US"/>
        </a:p>
      </dgm:t>
    </dgm:pt>
    <dgm:pt modelId="{AC21DCEA-0D38-4DEF-9786-F85B02A5E88C}">
      <dgm:prSet phldrT="[Text]"/>
      <dgm:spPr/>
      <dgm:t>
        <a:bodyPr/>
        <a:lstStyle/>
        <a:p>
          <a:endParaRPr lang="en-US" dirty="0"/>
        </a:p>
      </dgm:t>
    </dgm:pt>
    <dgm:pt modelId="{27872D39-2560-4A55-BD47-067ABAAAE575}" type="parTrans" cxnId="{8A4A2529-500C-49A2-A2C1-1BFE49313B1C}">
      <dgm:prSet/>
      <dgm:spPr/>
      <dgm:t>
        <a:bodyPr/>
        <a:lstStyle/>
        <a:p>
          <a:endParaRPr lang="en-US"/>
        </a:p>
      </dgm:t>
    </dgm:pt>
    <dgm:pt modelId="{E107FDB9-4194-4B48-9BEB-A5150D97871B}" type="sibTrans" cxnId="{8A4A2529-500C-49A2-A2C1-1BFE49313B1C}">
      <dgm:prSet/>
      <dgm:spPr/>
      <dgm:t>
        <a:bodyPr/>
        <a:lstStyle/>
        <a:p>
          <a:endParaRPr lang="en-US"/>
        </a:p>
      </dgm:t>
    </dgm:pt>
    <dgm:pt modelId="{E9BCA5AC-9F7E-4C43-B0BD-D4C304FA9739}">
      <dgm:prSet/>
      <dgm:spPr/>
      <dgm:t>
        <a:bodyPr/>
        <a:lstStyle/>
        <a:p>
          <a:endParaRPr lang="en-US"/>
        </a:p>
      </dgm:t>
    </dgm:pt>
    <dgm:pt modelId="{6406E1B7-7490-4F92-9FE2-4C4572B0D8B4}" type="parTrans" cxnId="{656DE21D-2CCF-43EA-94C6-EACD5F1AE7E2}">
      <dgm:prSet/>
      <dgm:spPr/>
      <dgm:t>
        <a:bodyPr/>
        <a:lstStyle/>
        <a:p>
          <a:endParaRPr lang="en-US"/>
        </a:p>
      </dgm:t>
    </dgm:pt>
    <dgm:pt modelId="{7A98765B-C1CD-4387-B624-3D9D7117EAE9}" type="sibTrans" cxnId="{656DE21D-2CCF-43EA-94C6-EACD5F1AE7E2}">
      <dgm:prSet/>
      <dgm:spPr/>
      <dgm:t>
        <a:bodyPr/>
        <a:lstStyle/>
        <a:p>
          <a:endParaRPr lang="en-US"/>
        </a:p>
      </dgm:t>
    </dgm:pt>
    <dgm:pt modelId="{6A1D7928-C4D5-4F2C-8EF6-2D38FE80EC59}" type="pres">
      <dgm:prSet presAssocID="{8E0924DD-C6BD-45C6-8A73-F82F105A1107}" presName="Name0" presStyleCnt="0">
        <dgm:presLayoutVars>
          <dgm:chMax val="1"/>
          <dgm:dir/>
          <dgm:animLvl val="ctr"/>
          <dgm:resizeHandles val="exact"/>
        </dgm:presLayoutVars>
      </dgm:prSet>
      <dgm:spPr/>
    </dgm:pt>
    <dgm:pt modelId="{B79F15AE-CF09-41E6-8DAD-4131D9A5B2C0}" type="pres">
      <dgm:prSet presAssocID="{802937A2-6D21-41EB-A2F3-8512A588358F}" presName="centerShape" presStyleLbl="node0" presStyleIdx="0" presStyleCnt="1" custScaleX="45629" custScaleY="42449" custLinFactNeighborX="357" custLinFactNeighborY="-5056"/>
      <dgm:spPr/>
    </dgm:pt>
  </dgm:ptLst>
  <dgm:cxnLst>
    <dgm:cxn modelId="{A670AE10-432A-4F2A-829E-161AFEA8086F}" type="presOf" srcId="{802937A2-6D21-41EB-A2F3-8512A588358F}" destId="{B79F15AE-CF09-41E6-8DAD-4131D9A5B2C0}" srcOrd="0" destOrd="0" presId="urn:microsoft.com/office/officeart/2005/8/layout/radial5"/>
    <dgm:cxn modelId="{656DE21D-2CCF-43EA-94C6-EACD5F1AE7E2}" srcId="{8E0924DD-C6BD-45C6-8A73-F82F105A1107}" destId="{E9BCA5AC-9F7E-4C43-B0BD-D4C304FA9739}" srcOrd="2" destOrd="0" parTransId="{6406E1B7-7490-4F92-9FE2-4C4572B0D8B4}" sibTransId="{7A98765B-C1CD-4387-B624-3D9D7117EAE9}"/>
    <dgm:cxn modelId="{8A4A2529-500C-49A2-A2C1-1BFE49313B1C}" srcId="{8E0924DD-C6BD-45C6-8A73-F82F105A1107}" destId="{AC21DCEA-0D38-4DEF-9786-F85B02A5E88C}" srcOrd="1" destOrd="0" parTransId="{27872D39-2560-4A55-BD47-067ABAAAE575}" sibTransId="{E107FDB9-4194-4B48-9BEB-A5150D97871B}"/>
    <dgm:cxn modelId="{733F7161-7642-499E-BD17-55DA35A51E44}" type="presOf" srcId="{8E0924DD-C6BD-45C6-8A73-F82F105A1107}" destId="{6A1D7928-C4D5-4F2C-8EF6-2D38FE80EC59}" srcOrd="0" destOrd="0" presId="urn:microsoft.com/office/officeart/2005/8/layout/radial5"/>
    <dgm:cxn modelId="{120A38E5-6F05-4C41-8F86-4F9439C848FE}" srcId="{8E0924DD-C6BD-45C6-8A73-F82F105A1107}" destId="{802937A2-6D21-41EB-A2F3-8512A588358F}" srcOrd="0" destOrd="0" parTransId="{82B14E14-D7B7-43EF-B252-5E143A3497CE}" sibTransId="{38CA356E-09CB-4841-A012-2416392C2C97}"/>
    <dgm:cxn modelId="{39A565EA-74AE-4C02-89FE-A259A3E98D9C}" type="presParOf" srcId="{6A1D7928-C4D5-4F2C-8EF6-2D38FE80EC59}" destId="{B79F15AE-CF09-41E6-8DAD-4131D9A5B2C0}" srcOrd="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F15AE-CF09-41E6-8DAD-4131D9A5B2C0}">
      <dsp:nvSpPr>
        <dsp:cNvPr id="0" name=""/>
        <dsp:cNvSpPr/>
      </dsp:nvSpPr>
      <dsp:spPr>
        <a:xfrm>
          <a:off x="2783912" y="238329"/>
          <a:ext cx="2509195" cy="2334323"/>
        </a:xfrm>
        <a:prstGeom prst="ellipse">
          <a:avLst/>
        </a:prstGeom>
        <a:solidFill>
          <a:schemeClr val="lt1">
            <a:hueOff val="0"/>
            <a:satOff val="0"/>
            <a:lumOff val="0"/>
            <a:alphaOff val="0"/>
          </a:schemeClr>
        </a:solidFill>
        <a:ln w="400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err="1">
              <a:solidFill>
                <a:srgbClr val="002060"/>
              </a:solidFill>
            </a:rPr>
            <a:t>Táo</a:t>
          </a:r>
          <a:r>
            <a:rPr lang="en-US" sz="3600" kern="1200" dirty="0">
              <a:solidFill>
                <a:srgbClr val="002060"/>
              </a:solidFill>
            </a:rPr>
            <a:t> </a:t>
          </a:r>
          <a:r>
            <a:rPr lang="en-US" sz="3600" kern="1200" dirty="0" err="1">
              <a:solidFill>
                <a:srgbClr val="002060"/>
              </a:solidFill>
            </a:rPr>
            <a:t>bón</a:t>
          </a:r>
          <a:r>
            <a:rPr lang="en-US" sz="3600" kern="1200" dirty="0">
              <a:solidFill>
                <a:srgbClr val="002060"/>
              </a:solidFill>
            </a:rPr>
            <a:t> </a:t>
          </a:r>
          <a:r>
            <a:rPr lang="en-US" sz="3600" kern="1200" dirty="0" err="1">
              <a:solidFill>
                <a:srgbClr val="002060"/>
              </a:solidFill>
            </a:rPr>
            <a:t>chức</a:t>
          </a:r>
          <a:r>
            <a:rPr lang="en-US" sz="3600" kern="1200" dirty="0">
              <a:solidFill>
                <a:srgbClr val="002060"/>
              </a:solidFill>
            </a:rPr>
            <a:t> </a:t>
          </a:r>
          <a:r>
            <a:rPr lang="en-US" sz="3600" kern="1200" dirty="0" err="1">
              <a:solidFill>
                <a:srgbClr val="002060"/>
              </a:solidFill>
            </a:rPr>
            <a:t>năng</a:t>
          </a:r>
          <a:r>
            <a:rPr lang="en-US" sz="3600" kern="1200" dirty="0">
              <a:solidFill>
                <a:srgbClr val="002060"/>
              </a:solidFill>
            </a:rPr>
            <a:t> </a:t>
          </a:r>
        </a:p>
      </dsp:txBody>
      <dsp:txXfrm>
        <a:off x="3151375" y="580183"/>
        <a:ext cx="1774269" cy="1650615"/>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2F64BA-0A38-45E2-9323-4B687568FC78}" type="datetimeFigureOut">
              <a:rPr lang="en-US" smtClean="0"/>
              <a:t>4/5/2022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96795B-5982-4618-A6CA-FC1768C726AD}" type="slidenum">
              <a:rPr lang="en-US" smtClean="0"/>
              <a:t>‹#›</a:t>
            </a:fld>
            <a:endParaRPr lang="en-US"/>
          </a:p>
        </p:txBody>
      </p:sp>
    </p:spTree>
    <p:extLst>
      <p:ext uri="{BB962C8B-B14F-4D97-AF65-F5344CB8AC3E}">
        <p14:creationId xmlns:p14="http://schemas.microsoft.com/office/powerpoint/2010/main" val="3992840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sz="1200" b="0" i="0" u="none" strike="noStrike" kern="1200" baseline="0" dirty="0">
                <a:solidFill>
                  <a:schemeClr val="tx1"/>
                </a:solidFill>
                <a:latin typeface="+mn-lt"/>
                <a:ea typeface="+mn-ea"/>
                <a:cs typeface="+mn-cs"/>
              </a:rPr>
              <a:t>Hệ cơ thắt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duy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tính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tự</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chủ</a:t>
            </a:r>
            <a:r>
              <a:rPr lang="en-US" sz="1200" b="0" i="0" u="none" strike="noStrike" kern="1200" baseline="0" dirty="0">
                <a:solidFill>
                  <a:schemeClr val="tx1"/>
                </a:solidFill>
                <a:latin typeface="+mn-lt"/>
                <a:ea typeface="+mn-ea"/>
                <a:cs typeface="+mn-cs"/>
              </a:rPr>
              <a:t> co </a:t>
            </a:r>
            <a:r>
              <a:rPr lang="en-US" sz="1200" b="0" i="0" u="none" strike="noStrike" kern="1200" baseline="0" dirty="0" err="1">
                <a:solidFill>
                  <a:schemeClr val="tx1"/>
                </a:solidFill>
                <a:latin typeface="+mn-lt"/>
                <a:ea typeface="+mn-ea"/>
                <a:cs typeface="+mn-cs"/>
              </a:rPr>
              <a:t>thắt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của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ống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hậu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môn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đồng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thời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góp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phần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nâng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đỡ</a:t>
            </a:r>
            <a:endParaRPr lang="en-US" sz="1200" b="0" i="0" u="none" strike="noStrike" kern="1200" baseline="0" dirty="0">
              <a:solidFill>
                <a:schemeClr val="tx1"/>
              </a:solidFill>
              <a:latin typeface="+mn-lt"/>
              <a:ea typeface="+mn-ea"/>
              <a:cs typeface="+mn-cs"/>
            </a:endParaRPr>
          </a:p>
          <a:p>
            <a:r>
              <a:rPr lang="vi-VN" sz="1200" b="0" i="0" u="none" strike="noStrike" kern="1200" baseline="0" dirty="0">
                <a:solidFill>
                  <a:schemeClr val="tx1"/>
                </a:solidFill>
                <a:latin typeface="+mn-lt"/>
                <a:ea typeface="+mn-ea"/>
                <a:cs typeface="+mn-cs"/>
              </a:rPr>
              <a:t>khoang chậu sau nhờ các bó sợi cơ hòa vào nút thớ trung tâm ở phía trước và</a:t>
            </a:r>
          </a:p>
          <a:p>
            <a:r>
              <a:rPr lang="vi-VN" sz="1200" b="0" i="0" u="none" strike="noStrike" kern="1200" baseline="0" dirty="0">
                <a:solidFill>
                  <a:schemeClr val="tx1"/>
                </a:solidFill>
                <a:latin typeface="+mn-lt"/>
                <a:ea typeface="+mn-ea"/>
                <a:cs typeface="+mn-cs"/>
              </a:rPr>
              <a:t>dây chằng hậu môn-cụt bám vào mỏm xương cụt ở phía sau.</a:t>
            </a:r>
            <a:endParaRPr lang="en-US" dirty="0"/>
          </a:p>
        </p:txBody>
      </p:sp>
      <p:sp>
        <p:nvSpPr>
          <p:cNvPr id="4" name="Slide Number Placeholder 3"/>
          <p:cNvSpPr>
            <a:spLocks noGrp="1"/>
          </p:cNvSpPr>
          <p:nvPr>
            <p:ph type="sldNum" sz="quarter" idx="10"/>
          </p:nvPr>
        </p:nvSpPr>
        <p:spPr/>
        <p:txBody>
          <a:bodyPr/>
          <a:lstStyle/>
          <a:p>
            <a:fld id="{5CEDA3C1-4BA4-4251-BEBF-F609E764D43B}" type="slidenum">
              <a:rPr lang="en-US" smtClean="0"/>
              <a:t>10</a:t>
            </a:fld>
            <a:endParaRPr lang="en-US"/>
          </a:p>
        </p:txBody>
      </p:sp>
    </p:spTree>
    <p:extLst>
      <p:ext uri="{BB962C8B-B14F-4D97-AF65-F5344CB8AC3E}">
        <p14:creationId xmlns:p14="http://schemas.microsoft.com/office/powerpoint/2010/main" val="2047871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1" kern="1200" dirty="0" err="1">
                <a:solidFill>
                  <a:schemeClr val="tx1"/>
                </a:solidFill>
                <a:effectLst/>
                <a:latin typeface="+mn-lt"/>
                <a:ea typeface="+mn-ea"/>
                <a:cs typeface="+mn-cs"/>
              </a:rPr>
              <a:t>Hình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ảnh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đại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thể</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vách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âm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trực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tràng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Phần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lớn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sợi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cân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nội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chậu</a:t>
            </a:r>
            <a:r>
              <a:rPr lang="en-US" sz="1200" b="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các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dấu</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chấm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rãnh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thành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sau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âm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đạo</a:t>
            </a:r>
            <a:r>
              <a:rPr lang="en-US" sz="1200" b="1"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VAG WALL</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chỉ</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một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phần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nhỏ</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sợi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liên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với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sợi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diện</a:t>
            </a:r>
            <a:r>
              <a:rPr lang="en-US" sz="1200" b="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dấu</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sao</a:t>
            </a:r>
            <a:r>
              <a:rPr lang="en-US" sz="1200" b="1"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CEDA3C1-4BA4-4251-BEBF-F609E764D43B}" type="slidenum">
              <a:rPr lang="en-US" smtClean="0"/>
              <a:t>13</a:t>
            </a:fld>
            <a:endParaRPr lang="en-US"/>
          </a:p>
        </p:txBody>
      </p:sp>
    </p:spTree>
    <p:extLst>
      <p:ext uri="{BB962C8B-B14F-4D97-AF65-F5344CB8AC3E}">
        <p14:creationId xmlns:p14="http://schemas.microsoft.com/office/powerpoint/2010/main" val="390044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egnaposto immagine diapositiva 1"/>
          <p:cNvSpPr>
            <a:spLocks noGrp="1" noRot="1" noChangeAspect="1" noTextEdit="1"/>
          </p:cNvSpPr>
          <p:nvPr>
            <p:ph type="sldImg"/>
          </p:nvPr>
        </p:nvSpPr>
        <p:spPr>
          <a:ln/>
        </p:spPr>
      </p:sp>
      <p:sp>
        <p:nvSpPr>
          <p:cNvPr id="5017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lstStyle/>
          <a:p>
            <a:endParaRPr lang="vi-VN" altLang="en-US"/>
          </a:p>
        </p:txBody>
      </p:sp>
      <p:sp>
        <p:nvSpPr>
          <p:cNvPr id="50180" name="Segnaposto numero diapositiva 3"/>
          <p:cNvSpPr txBox="1">
            <a:spLocks noGrp="1"/>
          </p:cNvSpPr>
          <p:nvPr/>
        </p:nvSpPr>
        <p:spPr bwMode="auto">
          <a:xfrm>
            <a:off x="3886569" y="8687525"/>
            <a:ext cx="2971431" cy="45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nchor="b"/>
          <a:lstStyle>
            <a:lvl1pPr defTabSz="963613" eaLnBrk="0" hangingPunct="0">
              <a:defRPr sz="3200">
                <a:solidFill>
                  <a:schemeClr val="tx1"/>
                </a:solidFill>
                <a:latin typeface="Arial" charset="0"/>
              </a:defRPr>
            </a:lvl1pPr>
            <a:lvl2pPr marL="742950" indent="-285750" defTabSz="963613" eaLnBrk="0" hangingPunct="0">
              <a:defRPr sz="3200">
                <a:solidFill>
                  <a:schemeClr val="tx1"/>
                </a:solidFill>
                <a:latin typeface="Arial" charset="0"/>
              </a:defRPr>
            </a:lvl2pPr>
            <a:lvl3pPr marL="1143000" indent="-228600" defTabSz="963613" eaLnBrk="0" hangingPunct="0">
              <a:defRPr sz="3200">
                <a:solidFill>
                  <a:schemeClr val="tx1"/>
                </a:solidFill>
                <a:latin typeface="Arial" charset="0"/>
              </a:defRPr>
            </a:lvl3pPr>
            <a:lvl4pPr marL="1600200" indent="-228600" defTabSz="963613" eaLnBrk="0" hangingPunct="0">
              <a:defRPr sz="3200">
                <a:solidFill>
                  <a:schemeClr val="tx1"/>
                </a:solidFill>
                <a:latin typeface="Arial" charset="0"/>
              </a:defRPr>
            </a:lvl4pPr>
            <a:lvl5pPr marL="2057400" indent="-228600" defTabSz="963613" eaLnBrk="0" hangingPunct="0">
              <a:defRPr sz="3200">
                <a:solidFill>
                  <a:schemeClr val="tx1"/>
                </a:solidFill>
                <a:latin typeface="Arial" charset="0"/>
              </a:defRPr>
            </a:lvl5pPr>
            <a:lvl6pPr marL="2514600" indent="-228600" defTabSz="963613" eaLnBrk="0" fontAlgn="base" hangingPunct="0">
              <a:spcBef>
                <a:spcPct val="0"/>
              </a:spcBef>
              <a:spcAft>
                <a:spcPct val="0"/>
              </a:spcAft>
              <a:defRPr sz="3200">
                <a:solidFill>
                  <a:schemeClr val="tx1"/>
                </a:solidFill>
                <a:latin typeface="Arial" charset="0"/>
              </a:defRPr>
            </a:lvl6pPr>
            <a:lvl7pPr marL="2971800" indent="-228600" defTabSz="963613" eaLnBrk="0" fontAlgn="base" hangingPunct="0">
              <a:spcBef>
                <a:spcPct val="0"/>
              </a:spcBef>
              <a:spcAft>
                <a:spcPct val="0"/>
              </a:spcAft>
              <a:defRPr sz="3200">
                <a:solidFill>
                  <a:schemeClr val="tx1"/>
                </a:solidFill>
                <a:latin typeface="Arial" charset="0"/>
              </a:defRPr>
            </a:lvl7pPr>
            <a:lvl8pPr marL="3429000" indent="-228600" defTabSz="963613" eaLnBrk="0" fontAlgn="base" hangingPunct="0">
              <a:spcBef>
                <a:spcPct val="0"/>
              </a:spcBef>
              <a:spcAft>
                <a:spcPct val="0"/>
              </a:spcAft>
              <a:defRPr sz="3200">
                <a:solidFill>
                  <a:schemeClr val="tx1"/>
                </a:solidFill>
                <a:latin typeface="Arial" charset="0"/>
              </a:defRPr>
            </a:lvl8pPr>
            <a:lvl9pPr marL="3886200" indent="-228600" defTabSz="963613" eaLnBrk="0" fontAlgn="base" hangingPunct="0">
              <a:spcBef>
                <a:spcPct val="0"/>
              </a:spcBef>
              <a:spcAft>
                <a:spcPct val="0"/>
              </a:spcAft>
              <a:defRPr sz="3200">
                <a:solidFill>
                  <a:schemeClr val="tx1"/>
                </a:solidFill>
                <a:latin typeface="Arial" charset="0"/>
              </a:defRPr>
            </a:lvl9pPr>
          </a:lstStyle>
          <a:p>
            <a:pPr algn="r" eaLnBrk="1" hangingPunct="1"/>
            <a:fld id="{5E2FAD9C-CFAA-4119-959A-D71EB79D672E}" type="slidenum">
              <a:rPr lang="it-IT" altLang="en-US" sz="1200" u="sng">
                <a:ea typeface="ＭＳ Ｐゴシック" pitchFamily="-12" charset="-128"/>
                <a:cs typeface="Arial" charset="0"/>
              </a:rPr>
              <a:pPr algn="r" eaLnBrk="1" hangingPunct="1"/>
              <a:t>20</a:t>
            </a:fld>
            <a:endParaRPr lang="it-IT" altLang="en-US" sz="1200" u="sng">
              <a:ea typeface="ＭＳ Ｐゴシック" pitchFamily="-12" charset="-128"/>
              <a:cs typeface="Arial" charset="0"/>
            </a:endParaRPr>
          </a:p>
        </p:txBody>
      </p:sp>
    </p:spTree>
    <p:extLst>
      <p:ext uri="{BB962C8B-B14F-4D97-AF65-F5344CB8AC3E}">
        <p14:creationId xmlns:p14="http://schemas.microsoft.com/office/powerpoint/2010/main" val="379000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DA3C1-4BA4-4251-BEBF-F609E764D43B}" type="slidenum">
              <a:rPr lang="en-US" smtClean="0"/>
              <a:t>25</a:t>
            </a:fld>
            <a:endParaRPr lang="en-US"/>
          </a:p>
        </p:txBody>
      </p:sp>
    </p:spTree>
    <p:extLst>
      <p:ext uri="{BB962C8B-B14F-4D97-AF65-F5344CB8AC3E}">
        <p14:creationId xmlns:p14="http://schemas.microsoft.com/office/powerpoint/2010/main" val="563696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DA3C1-4BA4-4251-BEBF-F609E764D43B}" type="slidenum">
              <a:rPr lang="en-US" smtClean="0"/>
              <a:t>31</a:t>
            </a:fld>
            <a:endParaRPr lang="en-US"/>
          </a:p>
        </p:txBody>
      </p:sp>
    </p:spTree>
    <p:extLst>
      <p:ext uri="{BB962C8B-B14F-4D97-AF65-F5344CB8AC3E}">
        <p14:creationId xmlns:p14="http://schemas.microsoft.com/office/powerpoint/2010/main" val="286876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DA3C1-4BA4-4251-BEBF-F609E764D43B}" type="slidenum">
              <a:rPr lang="en-US" smtClean="0"/>
              <a:t>51</a:t>
            </a:fld>
            <a:endParaRPr lang="en-US"/>
          </a:p>
        </p:txBody>
      </p:sp>
    </p:spTree>
    <p:extLst>
      <p:ext uri="{BB962C8B-B14F-4D97-AF65-F5344CB8AC3E}">
        <p14:creationId xmlns:p14="http://schemas.microsoft.com/office/powerpoint/2010/main" val="819521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E95A57DD-A60E-4C8E-B66E-52288E70288E}" type="datetimeFigureOut">
              <a:rPr lang="en-US" smtClean="0"/>
              <a:t>4/5/2022</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EA3FA2AE-2723-4FDB-96A9-7A27A8B77734}" type="slidenum">
              <a:rPr lang="en-US" smtClean="0"/>
              <a:t>‹#›</a:t>
            </a:fld>
            <a:endParaRPr lang="en-US"/>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4800" y="152399"/>
            <a:ext cx="762000" cy="738673"/>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95A57DD-A60E-4C8E-B66E-52288E70288E}"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FA2AE-2723-4FDB-96A9-7A27A8B7773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kumimoji="0"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p>
            <a:fld id="{E95A57DD-A60E-4C8E-B66E-52288E70288E}" type="datetimeFigureOut">
              <a:rPr lang="en-US" smtClean="0"/>
              <a:t>4/5/2022</a:t>
            </a:fld>
            <a:endParaRPr lang="en-US"/>
          </a:p>
        </p:txBody>
      </p:sp>
      <p:sp>
        <p:nvSpPr>
          <p:cNvPr id="5" name="Footer Placeholder 4"/>
          <p:cNvSpPr>
            <a:spLocks noGrp="1"/>
          </p:cNvSpPr>
          <p:nvPr>
            <p:ph type="ftr" sz="quarter" idx="11"/>
          </p:nvPr>
        </p:nvSpPr>
        <p:spPr>
          <a:xfrm>
            <a:off x="457200" y="6556248"/>
            <a:ext cx="3657600" cy="228600"/>
          </a:xfrm>
        </p:spPr>
        <p:txBody>
          <a:bodyPr/>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EA3FA2AE-2723-4FDB-96A9-7A27A8B7773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04800" y="152400"/>
            <a:ext cx="86106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3" name="Rectangle 5"/>
          <p:cNvSpPr>
            <a:spLocks noGrp="1" noChangeArrowheads="1"/>
          </p:cNvSpPr>
          <p:nvPr>
            <p:ph type="ftr" sz="quarter" idx="10"/>
          </p:nvPr>
        </p:nvSpPr>
        <p:spPr>
          <a:ln/>
        </p:spPr>
        <p:txBody>
          <a:bodyPr/>
          <a:lstStyle>
            <a:lvl1pPr>
              <a:defRPr/>
            </a:lvl1pPr>
          </a:lstStyle>
          <a:p>
            <a:pPr>
              <a:defRPr/>
            </a:pPr>
            <a:endParaRPr lang="it-IT"/>
          </a:p>
        </p:txBody>
      </p:sp>
    </p:spTree>
    <p:extLst>
      <p:ext uri="{BB962C8B-B14F-4D97-AF65-F5344CB8AC3E}">
        <p14:creationId xmlns:p14="http://schemas.microsoft.com/office/powerpoint/2010/main" val="304445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2pPr>
              <a:defRPr>
                <a:solidFill>
                  <a:srgbClr val="FF0000"/>
                </a:solidFill>
              </a:defRPr>
            </a:lvl2pPr>
            <a:lvl3pPr>
              <a:defRPr>
                <a:solidFill>
                  <a:schemeClr val="accent4">
                    <a:lumMod val="60000"/>
                    <a:lumOff val="40000"/>
                  </a:schemeClr>
                </a:solidFill>
              </a:defRPr>
            </a:lvl3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95A57DD-A60E-4C8E-B66E-52288E70288E}"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FA2AE-2723-4FDB-96A9-7A27A8B77734}"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921" y="76200"/>
            <a:ext cx="786063" cy="76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E95A57DD-A60E-4C8E-B66E-52288E70288E}" type="datetimeFigureOut">
              <a:rPr lang="en-US" smtClean="0"/>
              <a:t>4/5/2022</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p>
            <a:fld id="{EA3FA2AE-2723-4FDB-96A9-7A27A8B7773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95A57DD-A60E-4C8E-B66E-52288E70288E}"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3FA2AE-2723-4FDB-96A9-7A27A8B7773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95A57DD-A60E-4C8E-B66E-52288E70288E}" type="datetimeFigureOut">
              <a:rPr lang="en-US" smtClean="0"/>
              <a:t>4/5/2022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3FA2AE-2723-4FDB-96A9-7A27A8B7773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E95A57DD-A60E-4C8E-B66E-52288E70288E}" type="datetimeFigureOut">
              <a:rPr lang="en-US" smtClean="0"/>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3FA2AE-2723-4FDB-96A9-7A27A8B7773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E95A57DD-A60E-4C8E-B66E-52288E70288E}" type="datetimeFigureOut">
              <a:rPr lang="en-US" smtClean="0"/>
              <a:t>4/5/2022</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p>
            <a:fld id="{EA3FA2AE-2723-4FDB-96A9-7A27A8B7773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95A57DD-A60E-4C8E-B66E-52288E70288E}"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3FA2AE-2723-4FDB-96A9-7A27A8B7773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E95A57DD-A60E-4C8E-B66E-52288E70288E}"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3FA2AE-2723-4FDB-96A9-7A27A8B77734}" type="slidenum">
              <a:rPr lang="en-US" smtClean="0"/>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4">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en-US"/>
              <a:t>Click to edit Master title style</a:t>
            </a:r>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E95A57DD-A60E-4C8E-B66E-52288E70288E}" type="datetimeFigureOut">
              <a:rPr lang="en-US" smtClean="0"/>
              <a:t>4/5/2022</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EA3FA2AE-2723-4FDB-96A9-7A27A8B7773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huong.lchq@umc.edu.v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E:\Document%2009.2021\Dang%20lam%20viec%202020\Rectocele%20talkshow%202020\enterocele.avi" TargetMode="External"/><Relationship Id="rId1" Type="http://schemas.microsoft.com/office/2007/relationships/media" Target="file:///E:\Document%2009.2021\Dang%20lam%20viec%202020\Rectocele%20talkshow%202020\enterocele.avi"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ncbi.nlm.nih.gov/pubmed/?term=Camilleri%20M%5bAuthor%5d&amp;cauthor=true&amp;cauthor_uid=14523145" TargetMode="External"/><Relationship Id="rId2" Type="http://schemas.openxmlformats.org/officeDocument/2006/relationships/hyperlink" Target="http://www.ncbi.nlm.nih.gov/pubmed/?term=Lembo%20A%5bAuthor%5d&amp;cauthor=true&amp;cauthor_uid=14523145" TargetMode="External"/><Relationship Id="rId1" Type="http://schemas.openxmlformats.org/officeDocument/2006/relationships/slideLayout" Target="../slideLayouts/slideLayout2.xml"/><Relationship Id="rId4" Type="http://schemas.openxmlformats.org/officeDocument/2006/relationships/hyperlink" Target="http://www.ncbi.nlm.nih.gov/pubmed/14523145"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4.jpeg"/><Relationship Id="rId4" Type="http://schemas.openxmlformats.org/officeDocument/2006/relationships/image" Target="../media/image63.emf"/></Relationships>
</file>

<file path=ppt/slides/_rels/slide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928116"/>
            <a:ext cx="7467600" cy="2868168"/>
          </a:xfrm>
        </p:spPr>
        <p:txBody>
          <a:bodyPr>
            <a:normAutofit/>
          </a:bodyPr>
          <a:lstStyle/>
          <a:p>
            <a:r>
              <a:rPr lang="en-US">
                <a:solidFill>
                  <a:srgbClr val="FFFF00"/>
                </a:solidFill>
                <a:effectLst>
                  <a:outerShdw blurRad="38100" dist="38100" dir="2700000" algn="tl">
                    <a:srgbClr val="000000">
                      <a:alpha val="43137"/>
                    </a:srgbClr>
                  </a:outerShdw>
                </a:effectLst>
              </a:rPr>
              <a:t>TÁO BÓN </a:t>
            </a:r>
            <a:r>
              <a:rPr lang="en-US"/>
              <a:t>-</a:t>
            </a:r>
            <a:br>
              <a:rPr lang="en-US"/>
            </a:br>
            <a:r>
              <a:rPr lang="en-US"/>
              <a:t>SA TRỰC TRÀNG KIỂU TÚI</a:t>
            </a:r>
            <a:br>
              <a:rPr lang="en-US"/>
            </a:br>
            <a:endParaRPr lang="en-US">
              <a:solidFill>
                <a:srgbClr val="FF000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3505200" y="4495800"/>
            <a:ext cx="5114778" cy="1101248"/>
          </a:xfrm>
        </p:spPr>
        <p:txBody>
          <a:bodyPr>
            <a:normAutofit lnSpcReduction="10000"/>
          </a:bodyPr>
          <a:lstStyle/>
          <a:p>
            <a:r>
              <a:rPr lang="en-US"/>
              <a:t>ThS. BS. Lê Châu Hoàng Quốc Chương</a:t>
            </a:r>
          </a:p>
          <a:p>
            <a:r>
              <a:rPr lang="en-US"/>
              <a:t>Bệnh viện Đại học Y Dược TP HCM</a:t>
            </a:r>
          </a:p>
          <a:p>
            <a:r>
              <a:rPr lang="en-US">
                <a:hlinkClick r:id="rId2"/>
              </a:rPr>
              <a:t>chuong.lchq@umc.edu.vn</a:t>
            </a:r>
            <a:r>
              <a:rPr lang="en-US"/>
              <a:t> </a:t>
            </a:r>
          </a:p>
          <a:p>
            <a:endParaRPr lang="en-US"/>
          </a:p>
        </p:txBody>
      </p:sp>
    </p:spTree>
    <p:extLst>
      <p:ext uri="{BB962C8B-B14F-4D97-AF65-F5344CB8AC3E}">
        <p14:creationId xmlns:p14="http://schemas.microsoft.com/office/powerpoint/2010/main" val="101779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420" y="304800"/>
            <a:ext cx="5562600" cy="1143000"/>
          </a:xfrm>
        </p:spPr>
        <p:txBody>
          <a:bodyPr>
            <a:normAutofit fontScale="90000"/>
          </a:bodyPr>
          <a:lstStyle/>
          <a:p>
            <a:pPr algn="ctr"/>
            <a:r>
              <a:rPr lang="en-US" b="1" dirty="0">
                <a:solidFill>
                  <a:schemeClr val="accent2">
                    <a:lumMod val="50000"/>
                  </a:schemeClr>
                </a:solidFill>
              </a:rPr>
              <a:t>CƠ NÂNG ĐỠ SÀN CHẬU VÀ ĐÁY CHẬU</a:t>
            </a:r>
          </a:p>
        </p:txBody>
      </p:sp>
      <p:pic>
        <p:nvPicPr>
          <p:cNvPr id="4" name="Content Placeholder 3"/>
          <p:cNvPicPr>
            <a:picLocks noGrp="1" noChangeAspect="1"/>
          </p:cNvPicPr>
          <p:nvPr>
            <p:ph idx="1"/>
          </p:nvPr>
        </p:nvPicPr>
        <p:blipFill>
          <a:blip r:embed="rId3"/>
          <a:stretch>
            <a:fillRect/>
          </a:stretch>
        </p:blipFill>
        <p:spPr>
          <a:xfrm>
            <a:off x="838200" y="1442720"/>
            <a:ext cx="6817982" cy="5194626"/>
          </a:xfrm>
          <a:prstGeom prst="rect">
            <a:avLst/>
          </a:prstGeom>
        </p:spPr>
      </p:pic>
    </p:spTree>
    <p:extLst>
      <p:ext uri="{BB962C8B-B14F-4D97-AF65-F5344CB8AC3E}">
        <p14:creationId xmlns:p14="http://schemas.microsoft.com/office/powerpoint/2010/main" val="78202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2">
                    <a:lumMod val="50000"/>
                  </a:schemeClr>
                </a:solidFill>
              </a:rPr>
              <a:t>MẠC ÂM ĐẠO TRỰC TRÀNG</a:t>
            </a:r>
            <a:endParaRPr lang="en-US" dirty="0"/>
          </a:p>
        </p:txBody>
      </p:sp>
      <p:pic>
        <p:nvPicPr>
          <p:cNvPr id="4" name="Picture 3"/>
          <p:cNvPicPr>
            <a:picLocks noChangeAspect="1"/>
          </p:cNvPicPr>
          <p:nvPr/>
        </p:nvPicPr>
        <p:blipFill rotWithShape="1">
          <a:blip r:embed="rId2"/>
          <a:srcRect l="12694" t="25379" r="2582" b="3169"/>
          <a:stretch/>
        </p:blipFill>
        <p:spPr>
          <a:xfrm>
            <a:off x="1600200" y="1905000"/>
            <a:ext cx="5423025" cy="4146487"/>
          </a:xfrm>
          <a:prstGeom prst="rect">
            <a:avLst/>
          </a:prstGeom>
        </p:spPr>
      </p:pic>
    </p:spTree>
    <p:extLst>
      <p:ext uri="{BB962C8B-B14F-4D97-AF65-F5344CB8AC3E}">
        <p14:creationId xmlns:p14="http://schemas.microsoft.com/office/powerpoint/2010/main" val="112616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2">
                    <a:lumMod val="50000"/>
                  </a:schemeClr>
                </a:solidFill>
              </a:rPr>
              <a:t>DÂY CHẰNG TỬ CUNG CÙNG VÀ </a:t>
            </a:r>
            <a:br>
              <a:rPr lang="en-US" b="1" dirty="0">
                <a:solidFill>
                  <a:schemeClr val="accent2">
                    <a:lumMod val="50000"/>
                  </a:schemeClr>
                </a:solidFill>
              </a:rPr>
            </a:br>
            <a:r>
              <a:rPr lang="en-US" b="1" dirty="0">
                <a:solidFill>
                  <a:schemeClr val="accent2">
                    <a:lumMod val="50000"/>
                  </a:schemeClr>
                </a:solidFill>
              </a:rPr>
              <a:t>MẠC ÂM ĐẠO TRỰC TRÀNG </a:t>
            </a:r>
          </a:p>
        </p:txBody>
      </p:sp>
      <p:pic>
        <p:nvPicPr>
          <p:cNvPr id="4" name="Content Placeholder 3"/>
          <p:cNvPicPr>
            <a:picLocks noGrp="1" noChangeAspect="1"/>
          </p:cNvPicPr>
          <p:nvPr>
            <p:ph idx="1"/>
          </p:nvPr>
        </p:nvPicPr>
        <p:blipFill rotWithShape="1">
          <a:blip r:embed="rId2"/>
          <a:srcRect t="-607" r="63520" b="1"/>
          <a:stretch/>
        </p:blipFill>
        <p:spPr>
          <a:xfrm>
            <a:off x="431800" y="1421797"/>
            <a:ext cx="2447848" cy="5400643"/>
          </a:xfrm>
          <a:prstGeom prst="rect">
            <a:avLst/>
          </a:prstGeom>
        </p:spPr>
      </p:pic>
      <p:pic>
        <p:nvPicPr>
          <p:cNvPr id="5" name="Content Placeholder 3"/>
          <p:cNvPicPr>
            <a:picLocks noChangeAspect="1"/>
          </p:cNvPicPr>
          <p:nvPr/>
        </p:nvPicPr>
        <p:blipFill rotWithShape="1">
          <a:blip r:embed="rId2"/>
          <a:srcRect l="35925"/>
          <a:stretch/>
        </p:blipFill>
        <p:spPr>
          <a:xfrm rot="16200000">
            <a:off x="3762004" y="1930460"/>
            <a:ext cx="3905992" cy="4876800"/>
          </a:xfrm>
          <a:prstGeom prst="rect">
            <a:avLst/>
          </a:prstGeom>
        </p:spPr>
      </p:pic>
    </p:spTree>
    <p:extLst>
      <p:ext uri="{BB962C8B-B14F-4D97-AF65-F5344CB8AC3E}">
        <p14:creationId xmlns:p14="http://schemas.microsoft.com/office/powerpoint/2010/main" val="317638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88" y="145247"/>
            <a:ext cx="4572000" cy="692953"/>
          </a:xfrm>
        </p:spPr>
        <p:txBody>
          <a:bodyPr/>
          <a:lstStyle/>
          <a:p>
            <a:r>
              <a:rPr lang="en-US"/>
              <a:t>MẠC TT-âđ</a:t>
            </a:r>
          </a:p>
        </p:txBody>
      </p:sp>
      <p:pic>
        <p:nvPicPr>
          <p:cNvPr id="4" name="Picture 3"/>
          <p:cNvPicPr>
            <a:picLocks noChangeAspect="1"/>
          </p:cNvPicPr>
          <p:nvPr/>
        </p:nvPicPr>
        <p:blipFill>
          <a:blip r:embed="rId3"/>
          <a:stretch>
            <a:fillRect/>
          </a:stretch>
        </p:blipFill>
        <p:spPr>
          <a:xfrm>
            <a:off x="5544961" y="2938194"/>
            <a:ext cx="3348990" cy="3808071"/>
          </a:xfrm>
          <a:prstGeom prst="rect">
            <a:avLst/>
          </a:prstGeom>
        </p:spPr>
      </p:pic>
      <p:pic>
        <p:nvPicPr>
          <p:cNvPr id="5" name="Picture 4"/>
          <p:cNvPicPr>
            <a:picLocks noChangeAspect="1"/>
          </p:cNvPicPr>
          <p:nvPr/>
        </p:nvPicPr>
        <p:blipFill>
          <a:blip r:embed="rId4"/>
          <a:stretch>
            <a:fillRect/>
          </a:stretch>
        </p:blipFill>
        <p:spPr>
          <a:xfrm>
            <a:off x="5495544" y="0"/>
            <a:ext cx="3447825" cy="2793306"/>
          </a:xfrm>
          <a:prstGeom prst="rect">
            <a:avLst/>
          </a:prstGeom>
        </p:spPr>
      </p:pic>
      <p:pic>
        <p:nvPicPr>
          <p:cNvPr id="6" name="Picture 5"/>
          <p:cNvPicPr>
            <a:picLocks noChangeAspect="1"/>
          </p:cNvPicPr>
          <p:nvPr/>
        </p:nvPicPr>
        <p:blipFill>
          <a:blip r:embed="rId5"/>
          <a:stretch>
            <a:fillRect/>
          </a:stretch>
        </p:blipFill>
        <p:spPr>
          <a:xfrm>
            <a:off x="420088" y="1690688"/>
            <a:ext cx="3525317" cy="3974937"/>
          </a:xfrm>
          <a:prstGeom prst="rect">
            <a:avLst/>
          </a:prstGeom>
        </p:spPr>
      </p:pic>
      <p:cxnSp>
        <p:nvCxnSpPr>
          <p:cNvPr id="11" name="Straight Arrow Connector 10"/>
          <p:cNvCxnSpPr/>
          <p:nvPr/>
        </p:nvCxnSpPr>
        <p:spPr>
          <a:xfrm flipV="1">
            <a:off x="3712464" y="1690688"/>
            <a:ext cx="1682496" cy="1444584"/>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12464" y="4645153"/>
            <a:ext cx="1682496" cy="39415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27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4441A-0AC2-4DBA-9892-C0326E7AEC73}"/>
              </a:ext>
            </a:extLst>
          </p:cNvPr>
          <p:cNvSpPr>
            <a:spLocks noGrp="1"/>
          </p:cNvSpPr>
          <p:nvPr>
            <p:ph type="title"/>
          </p:nvPr>
        </p:nvSpPr>
        <p:spPr>
          <a:xfrm>
            <a:off x="152400" y="381000"/>
            <a:ext cx="7696200" cy="594360"/>
          </a:xfrm>
        </p:spPr>
        <p:txBody>
          <a:bodyPr>
            <a:normAutofit/>
          </a:bodyPr>
          <a:lstStyle/>
          <a:p>
            <a:r>
              <a:rPr lang="en-US" sz="3200"/>
              <a:t>ẢNH HƯỞNG KHI SANH NGÃ ÂM ĐẠO </a:t>
            </a:r>
          </a:p>
        </p:txBody>
      </p:sp>
      <p:pic>
        <p:nvPicPr>
          <p:cNvPr id="5" name="Content Placeholder 4">
            <a:extLst>
              <a:ext uri="{FF2B5EF4-FFF2-40B4-BE49-F238E27FC236}">
                <a16:creationId xmlns:a16="http://schemas.microsoft.com/office/drawing/2014/main" id="{6F49BBB6-4E47-4CE0-B651-E105787F24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080" y="1295400"/>
            <a:ext cx="5795858" cy="5334000"/>
          </a:xfrm>
        </p:spPr>
      </p:pic>
      <p:sp>
        <p:nvSpPr>
          <p:cNvPr id="6" name="TextBox 5">
            <a:extLst>
              <a:ext uri="{FF2B5EF4-FFF2-40B4-BE49-F238E27FC236}">
                <a16:creationId xmlns:a16="http://schemas.microsoft.com/office/drawing/2014/main" id="{8FBED586-9A54-4D64-A8F4-4F64796986CD}"/>
              </a:ext>
            </a:extLst>
          </p:cNvPr>
          <p:cNvSpPr txBox="1"/>
          <p:nvPr/>
        </p:nvSpPr>
        <p:spPr>
          <a:xfrm>
            <a:off x="5943600" y="1981200"/>
            <a:ext cx="2209800" cy="3970318"/>
          </a:xfrm>
          <a:prstGeom prst="rect">
            <a:avLst/>
          </a:prstGeom>
          <a:noFill/>
        </p:spPr>
        <p:txBody>
          <a:bodyPr wrap="square" rtlCol="0">
            <a:spAutoFit/>
          </a:bodyPr>
          <a:lstStyle/>
          <a:p>
            <a:pPr algn="just"/>
            <a:r>
              <a:rPr lang="en-US"/>
              <a:t>Đầu em bé (minh họa bằng vòng tròn) sẽ gây sa nhão các cơ và dây chằng vùng sàn – đáy chậu</a:t>
            </a:r>
          </a:p>
          <a:p>
            <a:pPr algn="just"/>
            <a:r>
              <a:rPr lang="en-US"/>
              <a:t>1. Gây tiểu không kiểu soát khi gắng sức </a:t>
            </a:r>
          </a:p>
          <a:p>
            <a:pPr algn="just"/>
            <a:r>
              <a:rPr lang="en-US"/>
              <a:t>2. Sa bang quang </a:t>
            </a:r>
          </a:p>
          <a:p>
            <a:pPr algn="just"/>
            <a:r>
              <a:rPr lang="en-US"/>
              <a:t>3. Sa cổ tử cung hay sa sinh dục </a:t>
            </a:r>
          </a:p>
          <a:p>
            <a:pPr algn="just"/>
            <a:r>
              <a:rPr lang="en-US"/>
              <a:t>4. Sa trực tràng kiểu túi </a:t>
            </a:r>
          </a:p>
        </p:txBody>
      </p:sp>
    </p:spTree>
    <p:extLst>
      <p:ext uri="{BB962C8B-B14F-4D97-AF65-F5344CB8AC3E}">
        <p14:creationId xmlns:p14="http://schemas.microsoft.com/office/powerpoint/2010/main" val="282262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746760"/>
          </a:xfrm>
        </p:spPr>
        <p:style>
          <a:lnRef idx="0">
            <a:schemeClr val="accent6"/>
          </a:lnRef>
          <a:fillRef idx="3">
            <a:schemeClr val="accent6"/>
          </a:fillRef>
          <a:effectRef idx="3">
            <a:schemeClr val="accent6"/>
          </a:effectRef>
          <a:fontRef idx="minor">
            <a:schemeClr val="lt1"/>
          </a:fontRef>
        </p:style>
        <p:txBody>
          <a:bodyPr/>
          <a:lstStyle/>
          <a:p>
            <a:r>
              <a:rPr lang="en-US"/>
              <a:t>MẠC TRỰC TRÀNG- ÂM ĐẠO </a:t>
            </a:r>
          </a:p>
        </p:txBody>
      </p:sp>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76800" y="1302190"/>
            <a:ext cx="4137660" cy="3710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4219575" cy="466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6200" y="6096000"/>
            <a:ext cx="8839200" cy="461665"/>
          </a:xfrm>
          <a:prstGeom prst="rect">
            <a:avLst/>
          </a:prstGeom>
          <a:noFill/>
        </p:spPr>
        <p:txBody>
          <a:bodyPr wrap="square" rtlCol="0">
            <a:spAutoFit/>
          </a:bodyPr>
          <a:lstStyle/>
          <a:p>
            <a:r>
              <a:rPr lang="en-US" sz="2400">
                <a:solidFill>
                  <a:srgbClr val="FF0000"/>
                </a:solidFill>
                <a:effectLst>
                  <a:outerShdw blurRad="38100" dist="38100" dir="2700000" algn="tl">
                    <a:srgbClr val="000000">
                      <a:alpha val="43137"/>
                    </a:srgbClr>
                  </a:outerShdw>
                </a:effectLst>
              </a:rPr>
              <a:t>Rách vách trực tràng – âm đạo ở mức De Lancey cao và thấp </a:t>
            </a:r>
          </a:p>
        </p:txBody>
      </p:sp>
    </p:spTree>
    <p:extLst>
      <p:ext uri="{BB962C8B-B14F-4D97-AF65-F5344CB8AC3E}">
        <p14:creationId xmlns:p14="http://schemas.microsoft.com/office/powerpoint/2010/main" val="151584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239000" cy="822960"/>
          </a:xfrm>
        </p:spPr>
        <p:style>
          <a:lnRef idx="0">
            <a:schemeClr val="accent6"/>
          </a:lnRef>
          <a:fillRef idx="3">
            <a:schemeClr val="accent6"/>
          </a:fillRef>
          <a:effectRef idx="3">
            <a:schemeClr val="accent6"/>
          </a:effectRef>
          <a:fontRef idx="minor">
            <a:schemeClr val="lt1"/>
          </a:fontRef>
        </p:style>
        <p:txBody>
          <a:bodyPr>
            <a:normAutofit fontScale="90000"/>
          </a:bodyPr>
          <a:lstStyle/>
          <a:p>
            <a:r>
              <a:rPr lang="en-US"/>
              <a:t>VÁCH TRỰC TRÀNG – ÂM ĐẠO </a:t>
            </a:r>
          </a:p>
        </p:txBody>
      </p:sp>
      <p:sp>
        <p:nvSpPr>
          <p:cNvPr id="3" name="Content Placeholder 2"/>
          <p:cNvSpPr>
            <a:spLocks noGrp="1"/>
          </p:cNvSpPr>
          <p:nvPr>
            <p:ph idx="1"/>
          </p:nvPr>
        </p:nvSpPr>
        <p:spPr>
          <a:xfrm>
            <a:off x="1447799" y="5867400"/>
            <a:ext cx="5943600" cy="668933"/>
          </a:xfrm>
        </p:spPr>
        <p:txBody>
          <a:bodyPr/>
          <a:lstStyle/>
          <a:p>
            <a:pPr marL="0" indent="0" algn="ctr">
              <a:buNone/>
            </a:pPr>
            <a:r>
              <a:rPr lang="en-US" b="1">
                <a:solidFill>
                  <a:srgbClr val="FF0000"/>
                </a:solidFill>
                <a:effectLst>
                  <a:outerShdw blurRad="38100" dist="38100" dir="2700000" algn="tl">
                    <a:srgbClr val="000000">
                      <a:alpha val="43137"/>
                    </a:srgbClr>
                  </a:outerShdw>
                </a:effectLst>
              </a:rPr>
              <a:t>Trục treo sàn chậu  </a:t>
            </a:r>
          </a:p>
        </p:txBody>
      </p:sp>
      <p:pic>
        <p:nvPicPr>
          <p:cNvPr id="6146" name="Picture 2" descr="C:\Users\hp\Desktop\Dang lam viec 2015\rectocele bao cao HN\Mac truc trang am da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447800" y="1066800"/>
            <a:ext cx="6327994"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63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5638801"/>
            <a:ext cx="8229600" cy="685800"/>
          </a:xfrm>
        </p:spPr>
        <p:txBody>
          <a:bodyPr>
            <a:normAutofit fontScale="92500"/>
          </a:bodyPr>
          <a:lstStyle/>
          <a:p>
            <a:pPr marL="0" indent="0">
              <a:buNone/>
            </a:pPr>
            <a:r>
              <a:rPr lang="en-US" b="1">
                <a:solidFill>
                  <a:srgbClr val="FF0000"/>
                </a:solidFill>
                <a:effectLst>
                  <a:outerShdw blurRad="38100" dist="38100" dir="2700000" algn="tl">
                    <a:srgbClr val="000000">
                      <a:alpha val="43137"/>
                    </a:srgbClr>
                  </a:outerShdw>
                </a:effectLst>
              </a:rPr>
              <a:t>Phần đính vào thành bên của mạc trực tràng – âm đạo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4691105"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505" y="2667000"/>
            <a:ext cx="4236684" cy="2664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457200" y="152400"/>
            <a:ext cx="7239000" cy="822960"/>
          </a:xfrm>
        </p:spPr>
        <p:style>
          <a:lnRef idx="0">
            <a:schemeClr val="accent6"/>
          </a:lnRef>
          <a:fillRef idx="3">
            <a:schemeClr val="accent6"/>
          </a:fillRef>
          <a:effectRef idx="3">
            <a:schemeClr val="accent6"/>
          </a:effectRef>
          <a:fontRef idx="minor">
            <a:schemeClr val="lt1"/>
          </a:fontRef>
        </p:style>
        <p:txBody>
          <a:bodyPr>
            <a:normAutofit fontScale="90000"/>
          </a:bodyPr>
          <a:lstStyle/>
          <a:p>
            <a:r>
              <a:rPr lang="en-US"/>
              <a:t>VÁCH TRỰC TRÀNG – ÂM ĐẠO </a:t>
            </a:r>
          </a:p>
        </p:txBody>
      </p:sp>
    </p:spTree>
    <p:extLst>
      <p:ext uri="{BB962C8B-B14F-4D97-AF65-F5344CB8AC3E}">
        <p14:creationId xmlns:p14="http://schemas.microsoft.com/office/powerpoint/2010/main" val="151520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ormAutofit fontScale="90000"/>
          </a:bodyPr>
          <a:lstStyle/>
          <a:p>
            <a:r>
              <a:rPr lang="en-US"/>
              <a:t>SA NIÊM MẠC TRỰC TRÀNG DO TRỰC TRÀNG DÀI </a:t>
            </a:r>
          </a:p>
        </p:txBody>
      </p:sp>
      <p:sp>
        <p:nvSpPr>
          <p:cNvPr id="3" name="Content Placeholder 2"/>
          <p:cNvSpPr>
            <a:spLocks noGrp="1"/>
          </p:cNvSpPr>
          <p:nvPr>
            <p:ph idx="1"/>
          </p:nvPr>
        </p:nvSpPr>
        <p:spPr/>
        <p:txBody>
          <a:bodyPr/>
          <a:lstStyle/>
          <a:p>
            <a:pPr marL="0" indent="0">
              <a:lnSpc>
                <a:spcPct val="150000"/>
              </a:lnSpc>
              <a:buNone/>
            </a:pPr>
            <a:r>
              <a:rPr lang="en-US"/>
              <a:t>Tất cả các biểu hiện:</a:t>
            </a:r>
          </a:p>
          <a:p>
            <a:pPr marL="0" indent="0">
              <a:lnSpc>
                <a:spcPct val="150000"/>
              </a:lnSpc>
              <a:buNone/>
            </a:pPr>
            <a:r>
              <a:rPr lang="en-US"/>
              <a:t>	Trĩ sa </a:t>
            </a:r>
          </a:p>
          <a:p>
            <a:pPr marL="0" indent="0">
              <a:lnSpc>
                <a:spcPct val="150000"/>
              </a:lnSpc>
              <a:buNone/>
            </a:pPr>
            <a:r>
              <a:rPr lang="en-US"/>
              <a:t>	Lồng trực tràng </a:t>
            </a:r>
          </a:p>
          <a:p>
            <a:pPr marL="0" indent="0">
              <a:lnSpc>
                <a:spcPct val="150000"/>
              </a:lnSpc>
              <a:buNone/>
            </a:pPr>
            <a:r>
              <a:rPr lang="en-US"/>
              <a:t>	Sa trực tràng kiểu túi </a:t>
            </a:r>
          </a:p>
          <a:p>
            <a:pPr marL="0" indent="0">
              <a:lnSpc>
                <a:spcPct val="150000"/>
              </a:lnSpc>
              <a:buNone/>
            </a:pPr>
            <a:r>
              <a:rPr lang="en-US"/>
              <a:t>	Sa trực tràng ra ngoài </a:t>
            </a:r>
          </a:p>
          <a:p>
            <a:pPr marL="0" indent="0">
              <a:lnSpc>
                <a:spcPct val="150000"/>
              </a:lnSpc>
              <a:buNone/>
            </a:pPr>
            <a:r>
              <a:rPr lang="en-US"/>
              <a:t>Là các hình thái khác nhau của một thay đổi giải phẫu cơ bản và chung nhất: trực tràng dài </a:t>
            </a:r>
          </a:p>
        </p:txBody>
      </p:sp>
    </p:spTree>
    <p:extLst>
      <p:ext uri="{BB962C8B-B14F-4D97-AF65-F5344CB8AC3E}">
        <p14:creationId xmlns:p14="http://schemas.microsoft.com/office/powerpoint/2010/main" val="3424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685800" y="381000"/>
            <a:ext cx="7250112" cy="1077218"/>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algn="ctr">
              <a:spcBef>
                <a:spcPct val="50000"/>
              </a:spcBef>
            </a:pPr>
            <a:r>
              <a:rPr lang="it-IT" altLang="en-US" b="1">
                <a:solidFill>
                  <a:schemeClr val="bg2">
                    <a:lumMod val="50000"/>
                  </a:schemeClr>
                </a:solidFill>
                <a:ea typeface="ＭＳ Ｐゴシック" pitchFamily="-12" charset="-128"/>
              </a:rPr>
              <a:t>POSTERIOR  FLAP AND RECTOCELE</a:t>
            </a:r>
            <a:r>
              <a:rPr lang="it-IT" altLang="en-US" sz="2800" b="1">
                <a:solidFill>
                  <a:schemeClr val="bg2">
                    <a:lumMod val="50000"/>
                  </a:schemeClr>
                </a:solidFill>
                <a:ea typeface="ＭＳ Ｐゴシック" pitchFamily="-12" charset="-128"/>
              </a:rPr>
              <a:t> </a:t>
            </a:r>
          </a:p>
        </p:txBody>
      </p:sp>
      <p:pic>
        <p:nvPicPr>
          <p:cNvPr id="40963" name="rectocele_2006.avi">
            <a:hlinkClick r:id="" action="ppaction://media"/>
          </p:cNvPr>
          <p:cNvPicPr>
            <a:picLocks noGrp="1" noChangeAspect="1" noChangeArrowheads="1"/>
          </p:cNvPicPr>
          <p:nvPr>
            <p:ph/>
            <a:videoFile r:link="rId2"/>
            <p:extLst>
              <p:ext uri="{DAA4B4D4-6D71-4841-9C94-3DE7FCFB9230}">
                <p14:media xmlns:p14="http://schemas.microsoft.com/office/powerpoint/2010/main" r:link="rId1"/>
              </p:ext>
            </p:extLst>
          </p:nvPr>
        </p:nvPicPr>
        <p:blipFill>
          <a:blip r:embed="rId4"/>
          <a:srcRect/>
          <a:stretch>
            <a:fillRect/>
          </a:stretch>
        </p:blipFill>
        <p:spPr>
          <a:xfrm>
            <a:off x="1381125" y="1557338"/>
            <a:ext cx="6323013" cy="4741862"/>
          </a:xfrm>
        </p:spPr>
      </p:pic>
    </p:spTree>
    <p:extLst>
      <p:ext uri="{BB962C8B-B14F-4D97-AF65-F5344CB8AC3E}">
        <p14:creationId xmlns:p14="http://schemas.microsoft.com/office/powerpoint/2010/main" val="247463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0963"/>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40963"/>
                                        </p:tgtEl>
                                      </p:cBhvr>
                                    </p:cmd>
                                  </p:childTnLst>
                                </p:cTn>
                              </p:par>
                            </p:childTnLst>
                          </p:cTn>
                        </p:par>
                      </p:childTnLst>
                    </p:cTn>
                  </p:par>
                </p:childTnLst>
              </p:cTn>
              <p:nextCondLst>
                <p:cond evt="onClick" delay="0">
                  <p:tgtEl>
                    <p:spTgt spid="40963"/>
                  </p:tgtEl>
                </p:cond>
              </p:nextCondLst>
            </p:seq>
            <p:video>
              <p:cMediaNode>
                <p:cTn id="7" fill="hold" display="0">
                  <p:stCondLst>
                    <p:cond delay="indefinite"/>
                  </p:stCondLst>
                  <p:endCondLst>
                    <p:cond evt="onNext" delay="0">
                      <p:tgtEl>
                        <p:sldTgt/>
                      </p:tgtEl>
                    </p:cond>
                    <p:cond evt="onPrev" delay="0">
                      <p:tgtEl>
                        <p:sldTgt/>
                      </p:tgtEl>
                    </p:cond>
                  </p:endCondLst>
                </p:cTn>
                <p:tgtEl>
                  <p:spTgt spid="4096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6781800" cy="853440"/>
          </a:xfrm>
        </p:spPr>
        <p:style>
          <a:lnRef idx="0">
            <a:schemeClr val="accent4"/>
          </a:lnRef>
          <a:fillRef idx="3">
            <a:schemeClr val="accent4"/>
          </a:fillRef>
          <a:effectRef idx="3">
            <a:schemeClr val="accent4"/>
          </a:effectRef>
          <a:fontRef idx="minor">
            <a:schemeClr val="lt1"/>
          </a:fontRef>
        </p:style>
        <p:txBody>
          <a:bodyPr/>
          <a:lstStyle/>
          <a:p>
            <a:r>
              <a:rPr lang="en-US"/>
              <a:t>DÀN BÀI</a:t>
            </a:r>
          </a:p>
        </p:txBody>
      </p:sp>
      <p:sp>
        <p:nvSpPr>
          <p:cNvPr id="3" name="Content Placeholder 2"/>
          <p:cNvSpPr>
            <a:spLocks noGrp="1"/>
          </p:cNvSpPr>
          <p:nvPr>
            <p:ph idx="1"/>
          </p:nvPr>
        </p:nvSpPr>
        <p:spPr>
          <a:xfrm>
            <a:off x="1066800" y="2209800"/>
            <a:ext cx="6934200" cy="3810000"/>
          </a:xfrm>
        </p:spPr>
        <p:txBody>
          <a:bodyPr>
            <a:normAutofit/>
          </a:bodyPr>
          <a:lstStyle/>
          <a:p>
            <a:pPr>
              <a:lnSpc>
                <a:spcPct val="150000"/>
              </a:lnSpc>
            </a:pPr>
            <a:r>
              <a:rPr lang="en-US"/>
              <a:t>Định nghĩa </a:t>
            </a:r>
          </a:p>
          <a:p>
            <a:pPr>
              <a:lnSpc>
                <a:spcPct val="150000"/>
              </a:lnSpc>
            </a:pPr>
            <a:r>
              <a:rPr lang="en-US"/>
              <a:t>Sinh bệnh học </a:t>
            </a:r>
          </a:p>
          <a:p>
            <a:pPr>
              <a:lnSpc>
                <a:spcPct val="150000"/>
              </a:lnSpc>
            </a:pPr>
            <a:r>
              <a:rPr lang="en-US"/>
              <a:t>Đặc điểm lâm sàng </a:t>
            </a:r>
          </a:p>
          <a:p>
            <a:pPr>
              <a:lnSpc>
                <a:spcPct val="150000"/>
              </a:lnSpc>
            </a:pPr>
            <a:r>
              <a:rPr lang="en-US"/>
              <a:t>Chẩn đoán </a:t>
            </a:r>
          </a:p>
          <a:p>
            <a:pPr>
              <a:lnSpc>
                <a:spcPct val="150000"/>
              </a:lnSpc>
            </a:pPr>
            <a:r>
              <a:rPr lang="en-US"/>
              <a:t>Các p</a:t>
            </a:r>
            <a:r>
              <a:rPr lang="vi-VN"/>
              <a:t>hương phá</a:t>
            </a:r>
            <a:r>
              <a:rPr lang="en-US"/>
              <a:t>p điều trị </a:t>
            </a:r>
          </a:p>
        </p:txBody>
      </p:sp>
    </p:spTree>
    <p:extLst>
      <p:ext uri="{BB962C8B-B14F-4D97-AF65-F5344CB8AC3E}">
        <p14:creationId xmlns:p14="http://schemas.microsoft.com/office/powerpoint/2010/main" val="41373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olo 4"/>
          <p:cNvSpPr>
            <a:spLocks noGrp="1"/>
          </p:cNvSpPr>
          <p:nvPr>
            <p:ph type="title" idx="4294967295"/>
          </p:nvPr>
        </p:nvSpPr>
        <p:spPr>
          <a:xfrm>
            <a:off x="30933" y="76200"/>
            <a:ext cx="8001000" cy="814764"/>
          </a:xfrm>
        </p:spPr>
        <p:style>
          <a:lnRef idx="0">
            <a:schemeClr val="accent5"/>
          </a:lnRef>
          <a:fillRef idx="3">
            <a:schemeClr val="accent5"/>
          </a:fillRef>
          <a:effectRef idx="3">
            <a:schemeClr val="accent5"/>
          </a:effectRef>
          <a:fontRef idx="minor">
            <a:schemeClr val="lt1"/>
          </a:fontRef>
        </p:style>
        <p:txBody>
          <a:bodyPr>
            <a:normAutofit/>
          </a:bodyPr>
          <a:lstStyle/>
          <a:p>
            <a:pPr algn="ctr">
              <a:defRPr/>
            </a:pPr>
            <a:r>
              <a:rPr lang="it-IT" sz="2400" b="0">
                <a:solidFill>
                  <a:schemeClr val="bg2">
                    <a:lumMod val="50000"/>
                  </a:schemeClr>
                </a:solidFill>
                <a:latin typeface="Times New Roman" pitchFamily="18" charset="0"/>
              </a:rPr>
              <a:t>The dynamic behaviour of the full thickness rectal prolapse during defecation</a:t>
            </a:r>
            <a:endParaRPr lang="it-IT" sz="2400" b="0">
              <a:solidFill>
                <a:srgbClr val="FFFF00"/>
              </a:solidFill>
              <a:latin typeface="Times New Roman" pitchFamily="18" charset="0"/>
            </a:endParaRPr>
          </a:p>
        </p:txBody>
      </p:sp>
      <p:pic>
        <p:nvPicPr>
          <p:cNvPr id="40963" name="Immagine 2" descr="schema prolasso rettale e mucos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1071563"/>
            <a:ext cx="3286125"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Immagine 3" descr="rettocele con prolasso parete posteriore del retto a.jpg"/>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76200" y="4143375"/>
            <a:ext cx="20002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Immagine 4" descr="intussupscessione_retto-anale sol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28875" y="4143375"/>
            <a:ext cx="2071688"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Immagine 5" descr="Intussuscepzione retto esterno.jpg"/>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143750" y="4164013"/>
            <a:ext cx="2001838" cy="157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Immagine 6" descr="Intussuscepzione retto rettale.jpg"/>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4143375"/>
            <a:ext cx="2073275"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CasellaDiTesto 7"/>
          <p:cNvSpPr txBox="1">
            <a:spLocks noChangeArrowheads="1"/>
          </p:cNvSpPr>
          <p:nvPr/>
        </p:nvSpPr>
        <p:spPr bwMode="auto">
          <a:xfrm>
            <a:off x="0" y="5743198"/>
            <a:ext cx="1928813" cy="523875"/>
          </a:xfrm>
          <a:prstGeom prst="rect">
            <a:avLst/>
          </a:prstGeom>
          <a:noFill/>
          <a:ln w="9525">
            <a:noFill/>
            <a:miter lim="800000"/>
            <a:headEnd/>
            <a:tailEnd/>
          </a:ln>
        </p:spPr>
        <p:txBody>
          <a:bodyPr>
            <a:spAutoFit/>
          </a:bodyPr>
          <a:lstStyle/>
          <a:p>
            <a:pPr>
              <a:defRPr/>
            </a:pPr>
            <a:r>
              <a:rPr lang="it-IT" sz="1400" b="1">
                <a:solidFill>
                  <a:schemeClr val="bg2">
                    <a:lumMod val="50000"/>
                  </a:schemeClr>
                </a:solidFill>
                <a:latin typeface="+mj-lt"/>
              </a:rPr>
              <a:t>Dilation with rectocele formation</a:t>
            </a:r>
          </a:p>
        </p:txBody>
      </p:sp>
      <p:sp>
        <p:nvSpPr>
          <p:cNvPr id="25609" name="CasellaDiTesto 8"/>
          <p:cNvSpPr txBox="1">
            <a:spLocks noChangeArrowheads="1"/>
          </p:cNvSpPr>
          <p:nvPr/>
        </p:nvSpPr>
        <p:spPr bwMode="auto">
          <a:xfrm>
            <a:off x="2643188" y="5814636"/>
            <a:ext cx="3786187" cy="307975"/>
          </a:xfrm>
          <a:prstGeom prst="rect">
            <a:avLst/>
          </a:prstGeom>
          <a:noFill/>
          <a:ln w="9525">
            <a:noFill/>
            <a:miter lim="800000"/>
            <a:headEnd/>
            <a:tailEnd/>
          </a:ln>
        </p:spPr>
        <p:txBody>
          <a:bodyPr>
            <a:spAutoFit/>
          </a:bodyPr>
          <a:lstStyle/>
          <a:p>
            <a:pPr algn="ctr">
              <a:defRPr/>
            </a:pPr>
            <a:r>
              <a:rPr lang="it-IT" sz="1400" b="1">
                <a:solidFill>
                  <a:schemeClr val="bg2">
                    <a:lumMod val="50000"/>
                  </a:schemeClr>
                </a:solidFill>
                <a:latin typeface="+mj-lt"/>
              </a:rPr>
              <a:t>Sole or multiple invaginations</a:t>
            </a:r>
          </a:p>
        </p:txBody>
      </p:sp>
      <p:sp>
        <p:nvSpPr>
          <p:cNvPr id="25610" name="CasellaDiTesto 9"/>
          <p:cNvSpPr txBox="1">
            <a:spLocks noChangeArrowheads="1"/>
          </p:cNvSpPr>
          <p:nvPr/>
        </p:nvSpPr>
        <p:spPr bwMode="auto">
          <a:xfrm>
            <a:off x="6324600" y="5968623"/>
            <a:ext cx="1928812" cy="523875"/>
          </a:xfrm>
          <a:prstGeom prst="rect">
            <a:avLst/>
          </a:prstGeom>
          <a:noFill/>
          <a:ln w="9525">
            <a:noFill/>
            <a:miter lim="800000"/>
            <a:headEnd/>
            <a:tailEnd/>
          </a:ln>
        </p:spPr>
        <p:txBody>
          <a:bodyPr>
            <a:spAutoFit/>
          </a:bodyPr>
          <a:lstStyle/>
          <a:p>
            <a:pPr>
              <a:defRPr/>
            </a:pPr>
            <a:r>
              <a:rPr lang="it-IT" sz="1400" b="1">
                <a:solidFill>
                  <a:schemeClr val="bg2">
                    <a:lumMod val="50000"/>
                  </a:schemeClr>
                </a:solidFill>
                <a:latin typeface="+mj-lt"/>
              </a:rPr>
              <a:t>Partial or complete  expulsion</a:t>
            </a:r>
          </a:p>
        </p:txBody>
      </p:sp>
    </p:spTree>
    <p:extLst>
      <p:ext uri="{BB962C8B-B14F-4D97-AF65-F5344CB8AC3E}">
        <p14:creationId xmlns:p14="http://schemas.microsoft.com/office/powerpoint/2010/main" val="337564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sz="half" idx="4294967295"/>
          </p:nvPr>
        </p:nvSpPr>
        <p:spPr>
          <a:xfrm>
            <a:off x="250825" y="762001"/>
            <a:ext cx="7826375" cy="5791200"/>
          </a:xfrm>
          <a:effectLst>
            <a:outerShdw dist="12700" dir="2700000" algn="ctr" rotWithShape="0">
              <a:schemeClr val="tx1">
                <a:alpha val="53998"/>
              </a:schemeClr>
            </a:outerShdw>
          </a:effectLst>
        </p:spPr>
        <p:txBody>
          <a:bodyPr>
            <a:normAutofit lnSpcReduction="10000"/>
          </a:bodyPr>
          <a:lstStyle/>
          <a:p>
            <a:pPr eaLnBrk="1" hangingPunct="1">
              <a:defRPr/>
            </a:pPr>
            <a:r>
              <a:rPr lang="it-IT" sz="2600">
                <a:solidFill>
                  <a:schemeClr val="bg2">
                    <a:lumMod val="50000"/>
                  </a:schemeClr>
                </a:solidFill>
              </a:rPr>
              <a:t>Rectal redundancy - when the rectum is full and under straining, it can be transformed in to a rectocele, invagination or external prolapse./ Trực tràng dài – khi trực tràng đầy và với sức rặn thì trực tràng có thể biến dạng thành sa trực tràng kiểu túi, lồng trực tràng hoặc sa ra ngoài </a:t>
            </a:r>
          </a:p>
          <a:p>
            <a:pPr eaLnBrk="1" hangingPunct="1">
              <a:buFontTx/>
              <a:buNone/>
              <a:defRPr/>
            </a:pPr>
            <a:endParaRPr lang="it-IT" sz="2600">
              <a:solidFill>
                <a:schemeClr val="bg2">
                  <a:lumMod val="50000"/>
                </a:schemeClr>
              </a:solidFill>
            </a:endParaRPr>
          </a:p>
          <a:p>
            <a:pPr eaLnBrk="1" hangingPunct="1">
              <a:defRPr/>
            </a:pPr>
            <a:r>
              <a:rPr lang="it-IT" sz="2600">
                <a:solidFill>
                  <a:schemeClr val="bg2">
                    <a:lumMod val="50000"/>
                  </a:schemeClr>
                </a:solidFill>
              </a:rPr>
              <a:t>When these transformations are insufficient to allow defecation, other pelvic compensatory mechanisms occur: Deep Douglas, enterocele, hyperdescending perineum./ Khi sự biến dạng của trực tràng chưa đủ để tống phân thì các cơ chế bù trừ khác của sàn chậu sẽ xuất hiện: túi cùng Douglas xuống thấp, sa ruột non, và sa sàn chậu quá mức  </a:t>
            </a:r>
          </a:p>
        </p:txBody>
      </p:sp>
    </p:spTree>
    <p:extLst>
      <p:ext uri="{BB962C8B-B14F-4D97-AF65-F5344CB8AC3E}">
        <p14:creationId xmlns:p14="http://schemas.microsoft.com/office/powerpoint/2010/main" val="18697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51738"/>
            <a:ext cx="3962400" cy="762000"/>
          </a:xfrm>
        </p:spPr>
        <p:style>
          <a:lnRef idx="0">
            <a:schemeClr val="accent5"/>
          </a:lnRef>
          <a:fillRef idx="3">
            <a:schemeClr val="accent5"/>
          </a:fillRef>
          <a:effectRef idx="3">
            <a:schemeClr val="accent5"/>
          </a:effectRef>
          <a:fontRef idx="minor">
            <a:schemeClr val="lt1"/>
          </a:fontRef>
        </p:style>
        <p:txBody>
          <a:bodyPr anchor="ctr"/>
          <a:lstStyle/>
          <a:p>
            <a:pPr algn="ctr"/>
            <a:r>
              <a:rPr lang="en-US"/>
              <a:t>PHÂN LOẠI </a:t>
            </a:r>
          </a:p>
        </p:txBody>
      </p:sp>
      <p:sp>
        <p:nvSpPr>
          <p:cNvPr id="3" name="Content Placeholder 2"/>
          <p:cNvSpPr>
            <a:spLocks noGrp="1"/>
          </p:cNvSpPr>
          <p:nvPr>
            <p:ph idx="1"/>
          </p:nvPr>
        </p:nvSpPr>
        <p:spPr>
          <a:xfrm>
            <a:off x="152400" y="1447800"/>
            <a:ext cx="5562600" cy="5358462"/>
          </a:xfrm>
        </p:spPr>
        <p:txBody>
          <a:bodyPr>
            <a:normAutofit fontScale="92500" lnSpcReduction="20000"/>
          </a:bodyPr>
          <a:lstStyle/>
          <a:p>
            <a:pPr algn="just">
              <a:lnSpc>
                <a:spcPct val="124000"/>
              </a:lnSpc>
            </a:pPr>
            <a:r>
              <a:rPr lang="en-US" b="1">
                <a:solidFill>
                  <a:srgbClr val="FF0000"/>
                </a:solidFill>
                <a:effectLst>
                  <a:outerShdw blurRad="38100" dist="38100" dir="2700000" algn="tl">
                    <a:srgbClr val="000000">
                      <a:alpha val="43137"/>
                    </a:srgbClr>
                  </a:outerShdw>
                </a:effectLst>
              </a:rPr>
              <a:t>Loại I:</a:t>
            </a:r>
            <a:r>
              <a:rPr lang="en-US"/>
              <a:t> Sa trực tràng kiểu túi dạng ngón tay hay thoát vị duy nhất qua vách trực tràng-âm đạo </a:t>
            </a:r>
          </a:p>
          <a:p>
            <a:pPr algn="just">
              <a:lnSpc>
                <a:spcPct val="124000"/>
              </a:lnSpc>
            </a:pPr>
            <a:r>
              <a:rPr lang="en-US" b="1">
                <a:solidFill>
                  <a:srgbClr val="FF0000"/>
                </a:solidFill>
                <a:effectLst>
                  <a:outerShdw blurRad="38100" dist="38100" dir="2700000" algn="tl">
                    <a:srgbClr val="000000">
                      <a:alpha val="43137"/>
                    </a:srgbClr>
                  </a:outerShdw>
                </a:effectLst>
              </a:rPr>
              <a:t>Loại II: </a:t>
            </a:r>
            <a:r>
              <a:rPr lang="en-US"/>
              <a:t>Túi sa lớn của vách trực tràng-âm đạo lỏng lẻo. Sa niêm mạc thành trước trực tràng và túi cùng Douglas sâu </a:t>
            </a:r>
          </a:p>
          <a:p>
            <a:pPr algn="just">
              <a:lnSpc>
                <a:spcPct val="124000"/>
              </a:lnSpc>
            </a:pPr>
            <a:r>
              <a:rPr lang="en-US" b="1">
                <a:solidFill>
                  <a:srgbClr val="FF0000"/>
                </a:solidFill>
                <a:effectLst>
                  <a:outerShdw blurRad="38100" dist="38100" dir="2700000" algn="tl">
                    <a:srgbClr val="000000">
                      <a:alpha val="43137"/>
                    </a:srgbClr>
                  </a:outerShdw>
                </a:effectLst>
              </a:rPr>
              <a:t>Loại III: </a:t>
            </a:r>
            <a:r>
              <a:rPr lang="en-US"/>
              <a:t>Sa trực tràng kiểu túi + lồng trong hoặc sa trực tràng kiểu túi + túi sa ruột non đi kèm  </a:t>
            </a:r>
          </a:p>
          <a:p>
            <a:pPr marL="0" indent="0" algn="just">
              <a:lnSpc>
                <a:spcPct val="124000"/>
              </a:lnSpc>
              <a:buNone/>
            </a:pPr>
            <a:r>
              <a:rPr lang="en-US"/>
              <a:t>Bảng phân loại này dựa trên kết quả của X-quang động học sự tống phân. Giúp ích rất nhiều cho chỉ định điều trị </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080"/>
          <a:stretch/>
        </p:blipFill>
        <p:spPr bwMode="auto">
          <a:xfrm>
            <a:off x="6369527" y="2499002"/>
            <a:ext cx="2769945" cy="2225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F:\Video  Rectocele\1- hinh 15-04-04\P101006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9527" y="145787"/>
            <a:ext cx="2769946" cy="20730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F:\Video  Rectocele\1- hinh 15-04-04\P101006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3570" y="4800600"/>
            <a:ext cx="2681857" cy="2005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28800" y="914400"/>
            <a:ext cx="3581400" cy="492443"/>
          </a:xfrm>
          <a:prstGeom prst="rect">
            <a:avLst/>
          </a:prstGeom>
          <a:noFill/>
        </p:spPr>
        <p:txBody>
          <a:bodyPr wrap="square" rtlCol="0">
            <a:spAutoFit/>
          </a:bodyPr>
          <a:lstStyle/>
          <a:p>
            <a:pPr lvl="0">
              <a:spcBef>
                <a:spcPts val="600"/>
              </a:spcBef>
              <a:buClr>
                <a:srgbClr val="465E9C"/>
              </a:buClr>
              <a:buSzPct val="73000"/>
            </a:pPr>
            <a:r>
              <a:rPr lang="en-US" sz="2600" b="1" i="1">
                <a:solidFill>
                  <a:schemeClr val="tx2">
                    <a:lumMod val="60000"/>
                    <a:lumOff val="40000"/>
                  </a:schemeClr>
                </a:solidFill>
                <a:latin typeface="AR DELANEY" panose="02000000000000000000" pitchFamily="2" charset="0"/>
              </a:rPr>
              <a:t>MARTI  (1999)</a:t>
            </a:r>
          </a:p>
        </p:txBody>
      </p:sp>
    </p:spTree>
    <p:extLst>
      <p:ext uri="{BB962C8B-B14F-4D97-AF65-F5344CB8AC3E}">
        <p14:creationId xmlns:p14="http://schemas.microsoft.com/office/powerpoint/2010/main" val="822137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9395"/>
            <a:ext cx="3124200" cy="764253"/>
          </a:xfrm>
        </p:spPr>
        <p:style>
          <a:lnRef idx="0">
            <a:schemeClr val="accent5"/>
          </a:lnRef>
          <a:fillRef idx="3">
            <a:schemeClr val="accent5"/>
          </a:fillRef>
          <a:effectRef idx="3">
            <a:schemeClr val="accent5"/>
          </a:effectRef>
          <a:fontRef idx="minor">
            <a:schemeClr val="lt1"/>
          </a:fontRef>
        </p:style>
        <p:txBody>
          <a:bodyPr anchor="ctr">
            <a:normAutofit/>
          </a:bodyPr>
          <a:lstStyle/>
          <a:p>
            <a:pPr algn="just"/>
            <a:r>
              <a:rPr lang="en-US"/>
              <a:t>PHÂN LOẠI </a:t>
            </a:r>
          </a:p>
        </p:txBody>
      </p:sp>
      <p:sp>
        <p:nvSpPr>
          <p:cNvPr id="3" name="Content Placeholder 2"/>
          <p:cNvSpPr>
            <a:spLocks noGrp="1"/>
          </p:cNvSpPr>
          <p:nvPr>
            <p:ph idx="1"/>
          </p:nvPr>
        </p:nvSpPr>
        <p:spPr>
          <a:xfrm>
            <a:off x="76200" y="1498731"/>
            <a:ext cx="7924800" cy="5130669"/>
          </a:xfrm>
        </p:spPr>
        <p:txBody>
          <a:bodyPr>
            <a:normAutofit fontScale="85000" lnSpcReduction="20000"/>
          </a:bodyPr>
          <a:lstStyle/>
          <a:p>
            <a:pPr algn="just">
              <a:lnSpc>
                <a:spcPct val="134000"/>
              </a:lnSpc>
            </a:pPr>
            <a:r>
              <a:rPr lang="en-US" b="1">
                <a:solidFill>
                  <a:srgbClr val="FF0000"/>
                </a:solidFill>
                <a:effectLst>
                  <a:outerShdw blurRad="38100" dist="38100" dir="2700000" algn="tl">
                    <a:srgbClr val="000000">
                      <a:alpha val="43137"/>
                    </a:srgbClr>
                  </a:outerShdw>
                </a:effectLst>
              </a:rPr>
              <a:t>Cao (mức I): </a:t>
            </a:r>
            <a:r>
              <a:rPr lang="en-US"/>
              <a:t>xảy ra do t</a:t>
            </a:r>
            <a:r>
              <a:rPr lang="vi-VN"/>
              <a:t>ổn thương</a:t>
            </a:r>
            <a:r>
              <a:rPr lang="en-US"/>
              <a:t> dây chằng chính và dây chằng tử cung-cùng dẫn đến đứt rách nguyên ủy mạc trực tràng-âm đạo </a:t>
            </a:r>
          </a:p>
          <a:p>
            <a:pPr algn="just">
              <a:lnSpc>
                <a:spcPct val="134000"/>
              </a:lnSpc>
            </a:pPr>
            <a:r>
              <a:rPr lang="en-US" b="1">
                <a:solidFill>
                  <a:srgbClr val="FF0000"/>
                </a:solidFill>
                <a:effectLst>
                  <a:outerShdw blurRad="38100" dist="38100" dir="2700000" algn="tl">
                    <a:srgbClr val="000000">
                      <a:alpha val="43137"/>
                    </a:srgbClr>
                  </a:outerShdw>
                </a:effectLst>
              </a:rPr>
              <a:t>Giữa (mức II): </a:t>
            </a:r>
            <a:r>
              <a:rPr lang="vi-VN"/>
              <a:t>đượ</a:t>
            </a:r>
            <a:r>
              <a:rPr lang="en-US"/>
              <a:t>c mô tả là do sự suy yếu của mạc nội chậu kéo dài xuống đến vách trực tràng-âm đạo. Túi sa nằm giữa cổ tử cung và thể đáy chậu </a:t>
            </a:r>
          </a:p>
          <a:p>
            <a:pPr algn="just">
              <a:lnSpc>
                <a:spcPct val="134000"/>
              </a:lnSpc>
            </a:pPr>
            <a:r>
              <a:rPr lang="en-US" b="1">
                <a:solidFill>
                  <a:srgbClr val="FF0000"/>
                </a:solidFill>
                <a:effectLst>
                  <a:outerShdw blurRad="38100" dist="38100" dir="2700000" algn="tl">
                    <a:srgbClr val="000000">
                      <a:alpha val="43137"/>
                    </a:srgbClr>
                  </a:outerShdw>
                </a:effectLst>
              </a:rPr>
              <a:t>Thấp (mức III): </a:t>
            </a:r>
            <a:r>
              <a:rPr lang="en-US"/>
              <a:t>do phần bám tận của vách trực tràng-âm đạo đứt rách khỏi bờ trên của thể đáy chậu </a:t>
            </a:r>
          </a:p>
          <a:p>
            <a:pPr marL="0" indent="0" algn="just">
              <a:lnSpc>
                <a:spcPct val="134000"/>
              </a:lnSpc>
              <a:buNone/>
            </a:pPr>
            <a:r>
              <a:rPr lang="en-US"/>
              <a:t>Trên cùng bệnh nhân có thể kết hợp 2 mức. Mức I th</a:t>
            </a:r>
            <a:r>
              <a:rPr lang="vi-VN"/>
              <a:t>ườn</a:t>
            </a:r>
            <a:r>
              <a:rPr lang="en-US"/>
              <a:t>g có ở bệnh nhân sau cắt tử cung; ngược lại, chấn thương vùng tầng sinh môn sau sanh th</a:t>
            </a:r>
            <a:r>
              <a:rPr lang="vi-VN"/>
              <a:t>ườn</a:t>
            </a:r>
            <a:r>
              <a:rPr lang="en-US"/>
              <a:t>g đi kèm với sa trực tràng kiểu túi dạng kết hợp mức III và mức II  </a:t>
            </a:r>
          </a:p>
        </p:txBody>
      </p:sp>
      <p:sp>
        <p:nvSpPr>
          <p:cNvPr id="6" name="TextBox 5"/>
          <p:cNvSpPr txBox="1"/>
          <p:nvPr/>
        </p:nvSpPr>
        <p:spPr>
          <a:xfrm>
            <a:off x="2514600" y="924580"/>
            <a:ext cx="3886200" cy="523220"/>
          </a:xfrm>
          <a:prstGeom prst="rect">
            <a:avLst/>
          </a:prstGeom>
          <a:noFill/>
        </p:spPr>
        <p:txBody>
          <a:bodyPr wrap="square" rtlCol="0">
            <a:spAutoFit/>
          </a:bodyPr>
          <a:lstStyle/>
          <a:p>
            <a:r>
              <a:rPr lang="en-US" sz="2800">
                <a:solidFill>
                  <a:schemeClr val="tx2">
                    <a:lumMod val="60000"/>
                    <a:lumOff val="40000"/>
                  </a:schemeClr>
                </a:solidFill>
                <a:latin typeface="AR DELANEY" panose="02000000000000000000" pitchFamily="2" charset="0"/>
              </a:rPr>
              <a:t>DE LANCEY (1999)</a:t>
            </a:r>
          </a:p>
        </p:txBody>
      </p:sp>
    </p:spTree>
    <p:extLst>
      <p:ext uri="{BB962C8B-B14F-4D97-AF65-F5344CB8AC3E}">
        <p14:creationId xmlns:p14="http://schemas.microsoft.com/office/powerpoint/2010/main" val="221370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5596"/>
            <a:ext cx="3124200" cy="728804"/>
          </a:xfrm>
        </p:spPr>
        <p:style>
          <a:lnRef idx="0">
            <a:schemeClr val="accent5"/>
          </a:lnRef>
          <a:fillRef idx="3">
            <a:schemeClr val="accent5"/>
          </a:fillRef>
          <a:effectRef idx="3">
            <a:schemeClr val="accent5"/>
          </a:effectRef>
          <a:fontRef idx="minor">
            <a:schemeClr val="lt1"/>
          </a:fontRef>
        </p:style>
        <p:txBody>
          <a:bodyPr anchor="ctr">
            <a:normAutofit/>
          </a:bodyPr>
          <a:lstStyle/>
          <a:p>
            <a:pPr algn="just"/>
            <a:r>
              <a:rPr lang="en-US"/>
              <a:t>PHÂN LOẠI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2" y="2590800"/>
            <a:ext cx="9066848"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6248400"/>
            <a:ext cx="5257800" cy="461665"/>
          </a:xfrm>
          <a:prstGeom prst="rect">
            <a:avLst/>
          </a:prstGeom>
          <a:noFill/>
        </p:spPr>
        <p:txBody>
          <a:bodyPr wrap="square" rtlCol="0">
            <a:spAutoFit/>
          </a:bodyPr>
          <a:lstStyle/>
          <a:p>
            <a:r>
              <a:rPr lang="it-IT" sz="1200"/>
              <a:t>Guillermo O. Rosato and Carlos M. Lumi</a:t>
            </a:r>
            <a:endParaRPr lang="en-US" sz="1200"/>
          </a:p>
          <a:p>
            <a:r>
              <a:rPr lang="en-US" sz="1200"/>
              <a:t>Surgical treatment of rectocele: colorectal approach. </a:t>
            </a:r>
            <a:r>
              <a:rPr lang="it-IT" sz="1200"/>
              <a:t>2006</a:t>
            </a:r>
            <a:endParaRPr lang="en-US" sz="1200"/>
          </a:p>
        </p:txBody>
      </p:sp>
      <p:sp>
        <p:nvSpPr>
          <p:cNvPr id="6" name="TextBox 5"/>
          <p:cNvSpPr txBox="1"/>
          <p:nvPr/>
        </p:nvSpPr>
        <p:spPr>
          <a:xfrm>
            <a:off x="2514600" y="1229380"/>
            <a:ext cx="3886200" cy="523220"/>
          </a:xfrm>
          <a:prstGeom prst="rect">
            <a:avLst/>
          </a:prstGeom>
          <a:noFill/>
        </p:spPr>
        <p:txBody>
          <a:bodyPr wrap="square" rtlCol="0">
            <a:spAutoFit/>
          </a:bodyPr>
          <a:lstStyle/>
          <a:p>
            <a:r>
              <a:rPr lang="en-US" sz="2800">
                <a:solidFill>
                  <a:schemeClr val="tx2">
                    <a:lumMod val="60000"/>
                    <a:lumOff val="40000"/>
                  </a:schemeClr>
                </a:solidFill>
                <a:latin typeface="AR DELANEY" panose="02000000000000000000" pitchFamily="2" charset="0"/>
              </a:rPr>
              <a:t>DE LANCEY (1999)</a:t>
            </a:r>
          </a:p>
        </p:txBody>
      </p:sp>
    </p:spTree>
    <p:extLst>
      <p:ext uri="{BB962C8B-B14F-4D97-AF65-F5344CB8AC3E}">
        <p14:creationId xmlns:p14="http://schemas.microsoft.com/office/powerpoint/2010/main" val="1928435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600200"/>
            <a:ext cx="3456431" cy="4920860"/>
          </a:xfrm>
          <a:prstGeom prst="rect">
            <a:avLst/>
          </a:prstGeom>
        </p:spPr>
      </p:pic>
      <p:pic>
        <p:nvPicPr>
          <p:cNvPr id="5" name="Picture 4"/>
          <p:cNvPicPr>
            <a:picLocks noChangeAspect="1"/>
          </p:cNvPicPr>
          <p:nvPr/>
        </p:nvPicPr>
        <p:blipFill>
          <a:blip r:embed="rId4"/>
          <a:stretch>
            <a:fillRect/>
          </a:stretch>
        </p:blipFill>
        <p:spPr>
          <a:xfrm>
            <a:off x="5148073" y="2721134"/>
            <a:ext cx="2946758" cy="3929010"/>
          </a:xfrm>
          <a:prstGeom prst="rect">
            <a:avLst/>
          </a:prstGeom>
        </p:spPr>
      </p:pic>
      <p:sp>
        <p:nvSpPr>
          <p:cNvPr id="9" name="TextBox 8"/>
          <p:cNvSpPr txBox="1"/>
          <p:nvPr/>
        </p:nvSpPr>
        <p:spPr>
          <a:xfrm>
            <a:off x="4514850" y="414529"/>
            <a:ext cx="4000500" cy="1569660"/>
          </a:xfrm>
          <a:prstGeom prst="rect">
            <a:avLst/>
          </a:prstGeom>
          <a:noFill/>
        </p:spPr>
        <p:txBody>
          <a:bodyPr wrap="square" rtlCol="0">
            <a:spAutoFit/>
          </a:bodyPr>
          <a:lstStyle/>
          <a:p>
            <a:r>
              <a:rPr lang="en-US" sz="2400" dirty="0">
                <a:solidFill>
                  <a:schemeClr val="accent5">
                    <a:lumMod val="75000"/>
                  </a:schemeClr>
                </a:solidFill>
              </a:rPr>
              <a:t>- </a:t>
            </a:r>
            <a:r>
              <a:rPr lang="en-US" sz="2400" dirty="0" err="1">
                <a:solidFill>
                  <a:schemeClr val="accent5">
                    <a:lumMod val="75000"/>
                  </a:schemeClr>
                </a:solidFill>
              </a:rPr>
              <a:t>Độ</a:t>
            </a:r>
            <a:r>
              <a:rPr lang="en-US" sz="2400" dirty="0">
                <a:solidFill>
                  <a:schemeClr val="accent5">
                    <a:lumMod val="75000"/>
                  </a:schemeClr>
                </a:solidFill>
              </a:rPr>
              <a:t> 1 (</a:t>
            </a:r>
            <a:r>
              <a:rPr lang="en-US" sz="2400" dirty="0" err="1">
                <a:solidFill>
                  <a:schemeClr val="accent5">
                    <a:lumMod val="75000"/>
                  </a:schemeClr>
                </a:solidFill>
              </a:rPr>
              <a:t>nhỏ</a:t>
            </a:r>
            <a:r>
              <a:rPr lang="en-US" sz="2400" dirty="0">
                <a:solidFill>
                  <a:schemeClr val="accent5">
                    <a:lumMod val="75000"/>
                  </a:schemeClr>
                </a:solidFill>
              </a:rPr>
              <a:t>): &lt; 2cm</a:t>
            </a:r>
          </a:p>
          <a:p>
            <a:r>
              <a:rPr lang="en-US" sz="2400" dirty="0">
                <a:solidFill>
                  <a:schemeClr val="accent5">
                    <a:lumMod val="75000"/>
                  </a:schemeClr>
                </a:solidFill>
              </a:rPr>
              <a:t>- </a:t>
            </a:r>
            <a:r>
              <a:rPr lang="en-US" sz="2400" dirty="0" err="1">
                <a:solidFill>
                  <a:schemeClr val="accent5">
                    <a:lumMod val="75000"/>
                  </a:schemeClr>
                </a:solidFill>
              </a:rPr>
              <a:t>Độ</a:t>
            </a:r>
            <a:r>
              <a:rPr lang="en-US" sz="2400" dirty="0">
                <a:solidFill>
                  <a:schemeClr val="accent5">
                    <a:lumMod val="75000"/>
                  </a:schemeClr>
                </a:solidFill>
              </a:rPr>
              <a:t> 2 (</a:t>
            </a:r>
            <a:r>
              <a:rPr lang="en-US" sz="2400" dirty="0" err="1">
                <a:solidFill>
                  <a:schemeClr val="accent5">
                    <a:lumMod val="75000"/>
                  </a:schemeClr>
                </a:solidFill>
              </a:rPr>
              <a:t>trung</a:t>
            </a:r>
            <a:r>
              <a:rPr lang="en-US" sz="2400" dirty="0">
                <a:solidFill>
                  <a:schemeClr val="accent5">
                    <a:lumMod val="75000"/>
                  </a:schemeClr>
                </a:solidFill>
              </a:rPr>
              <a:t> </a:t>
            </a:r>
            <a:r>
              <a:rPr lang="en-US" sz="2400" dirty="0" err="1">
                <a:solidFill>
                  <a:schemeClr val="accent5">
                    <a:lumMod val="75000"/>
                  </a:schemeClr>
                </a:solidFill>
              </a:rPr>
              <a:t>bình</a:t>
            </a:r>
            <a:r>
              <a:rPr lang="en-US" sz="2400" dirty="0">
                <a:solidFill>
                  <a:schemeClr val="accent5">
                    <a:lumMod val="75000"/>
                  </a:schemeClr>
                </a:solidFill>
              </a:rPr>
              <a:t>): </a:t>
            </a:r>
            <a:r>
              <a:rPr lang="en-US" sz="2400" dirty="0" err="1">
                <a:solidFill>
                  <a:schemeClr val="accent5">
                    <a:lumMod val="75000"/>
                  </a:schemeClr>
                </a:solidFill>
              </a:rPr>
              <a:t>từ</a:t>
            </a:r>
            <a:r>
              <a:rPr lang="en-US" sz="2400" dirty="0">
                <a:solidFill>
                  <a:schemeClr val="accent5">
                    <a:lumMod val="75000"/>
                  </a:schemeClr>
                </a:solidFill>
              </a:rPr>
              <a:t> 2cm </a:t>
            </a:r>
            <a:r>
              <a:rPr lang="en-US" sz="2400" dirty="0" err="1">
                <a:solidFill>
                  <a:schemeClr val="accent5">
                    <a:lumMod val="75000"/>
                  </a:schemeClr>
                </a:solidFill>
              </a:rPr>
              <a:t>đến</a:t>
            </a:r>
            <a:r>
              <a:rPr lang="en-US" sz="2400" dirty="0">
                <a:solidFill>
                  <a:schemeClr val="accent5">
                    <a:lumMod val="75000"/>
                  </a:schemeClr>
                </a:solidFill>
              </a:rPr>
              <a:t> 4cm</a:t>
            </a:r>
          </a:p>
          <a:p>
            <a:r>
              <a:rPr lang="en-US" sz="2400" dirty="0">
                <a:solidFill>
                  <a:schemeClr val="accent5">
                    <a:lumMod val="75000"/>
                  </a:schemeClr>
                </a:solidFill>
              </a:rPr>
              <a:t>- </a:t>
            </a:r>
            <a:r>
              <a:rPr lang="en-US" sz="2400" dirty="0" err="1">
                <a:solidFill>
                  <a:schemeClr val="accent5">
                    <a:lumMod val="75000"/>
                  </a:schemeClr>
                </a:solidFill>
              </a:rPr>
              <a:t>Độ</a:t>
            </a:r>
            <a:r>
              <a:rPr lang="en-US" sz="2400" dirty="0">
                <a:solidFill>
                  <a:schemeClr val="accent5">
                    <a:lumMod val="75000"/>
                  </a:schemeClr>
                </a:solidFill>
              </a:rPr>
              <a:t> 3 (</a:t>
            </a:r>
            <a:r>
              <a:rPr lang="en-US" sz="2400" dirty="0" err="1">
                <a:solidFill>
                  <a:schemeClr val="accent5">
                    <a:lumMod val="75000"/>
                  </a:schemeClr>
                </a:solidFill>
              </a:rPr>
              <a:t>lớn</a:t>
            </a:r>
            <a:r>
              <a:rPr lang="en-US" sz="2400" dirty="0">
                <a:solidFill>
                  <a:schemeClr val="accent5">
                    <a:lumMod val="75000"/>
                  </a:schemeClr>
                </a:solidFill>
              </a:rPr>
              <a:t>): &gt; 4cm</a:t>
            </a:r>
          </a:p>
        </p:txBody>
      </p:sp>
      <p:sp>
        <p:nvSpPr>
          <p:cNvPr id="2" name="TextBox 1">
            <a:extLst>
              <a:ext uri="{FF2B5EF4-FFF2-40B4-BE49-F238E27FC236}">
                <a16:creationId xmlns:a16="http://schemas.microsoft.com/office/drawing/2014/main" id="{0A40BF92-9D80-4F98-AF97-89AF716D0A13}"/>
              </a:ext>
            </a:extLst>
          </p:cNvPr>
          <p:cNvSpPr txBox="1"/>
          <p:nvPr/>
        </p:nvSpPr>
        <p:spPr>
          <a:xfrm>
            <a:off x="304800" y="357260"/>
            <a:ext cx="2667000" cy="70788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sz="4000"/>
              <a:t>PHÂN ĐỘ </a:t>
            </a:r>
          </a:p>
        </p:txBody>
      </p:sp>
    </p:spTree>
    <p:extLst>
      <p:ext uri="{BB962C8B-B14F-4D97-AF65-F5344CB8AC3E}">
        <p14:creationId xmlns:p14="http://schemas.microsoft.com/office/powerpoint/2010/main" val="170634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239000" cy="594360"/>
          </a:xfrm>
        </p:spPr>
        <p:style>
          <a:lnRef idx="0">
            <a:schemeClr val="accent2"/>
          </a:lnRef>
          <a:fillRef idx="3">
            <a:schemeClr val="accent2"/>
          </a:fillRef>
          <a:effectRef idx="3">
            <a:schemeClr val="accent2"/>
          </a:effectRef>
          <a:fontRef idx="minor">
            <a:schemeClr val="lt1"/>
          </a:fontRef>
        </p:style>
        <p:txBody>
          <a:bodyPr/>
          <a:lstStyle/>
          <a:p>
            <a:r>
              <a:rPr lang="en-US"/>
              <a:t>TRIỆU CHỨNG LÂM SÀNG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8781260"/>
              </p:ext>
            </p:extLst>
          </p:nvPr>
        </p:nvGraphicFramePr>
        <p:xfrm>
          <a:off x="533400" y="1143000"/>
          <a:ext cx="7391400" cy="5638800"/>
        </p:xfrm>
        <a:graphic>
          <a:graphicData uri="http://schemas.openxmlformats.org/drawingml/2006/table">
            <a:tbl>
              <a:tblPr firstRow="1" bandRow="1">
                <a:tableStyleId>{5C22544A-7EE6-4342-B048-85BDC9FD1C3A}</a:tableStyleId>
              </a:tblPr>
              <a:tblGrid>
                <a:gridCol w="7391400">
                  <a:extLst>
                    <a:ext uri="{9D8B030D-6E8A-4147-A177-3AD203B41FA5}">
                      <a16:colId xmlns:a16="http://schemas.microsoft.com/office/drawing/2014/main" val="20000"/>
                    </a:ext>
                  </a:extLst>
                </a:gridCol>
              </a:tblGrid>
              <a:tr h="352425">
                <a:tc>
                  <a:txBody>
                    <a:bodyPr/>
                    <a:lstStyle/>
                    <a:p>
                      <a:r>
                        <a:rPr lang="vi-VN" sz="1400"/>
                        <a:t>Đườn</a:t>
                      </a:r>
                      <a:r>
                        <a:rPr lang="en-US" sz="1400"/>
                        <a:t>g tiêu hóa </a:t>
                      </a:r>
                    </a:p>
                  </a:txBody>
                  <a:tcPr/>
                </a:tc>
                <a:extLst>
                  <a:ext uri="{0D108BD9-81ED-4DB2-BD59-A6C34878D82A}">
                    <a16:rowId xmlns:a16="http://schemas.microsoft.com/office/drawing/2014/main" val="10000"/>
                  </a:ext>
                </a:extLst>
              </a:tr>
              <a:tr h="352425">
                <a:tc>
                  <a:txBody>
                    <a:bodyPr/>
                    <a:lstStyle/>
                    <a:p>
                      <a:r>
                        <a:rPr lang="en-US" sz="1400"/>
                        <a:t>Táo bón mạn</a:t>
                      </a:r>
                      <a:r>
                        <a:rPr lang="en-US" sz="1400" baseline="0"/>
                        <a:t> tính </a:t>
                      </a:r>
                      <a:endParaRPr lang="en-US" sz="1400"/>
                    </a:p>
                  </a:txBody>
                  <a:tcPr/>
                </a:tc>
                <a:extLst>
                  <a:ext uri="{0D108BD9-81ED-4DB2-BD59-A6C34878D82A}">
                    <a16:rowId xmlns:a16="http://schemas.microsoft.com/office/drawing/2014/main" val="10001"/>
                  </a:ext>
                </a:extLst>
              </a:tr>
              <a:tr h="352425">
                <a:tc>
                  <a:txBody>
                    <a:bodyPr/>
                    <a:lstStyle/>
                    <a:p>
                      <a:r>
                        <a:rPr lang="en-US" sz="1400"/>
                        <a:t>Cảm</a:t>
                      </a:r>
                      <a:r>
                        <a:rPr lang="en-US" sz="1400" baseline="0"/>
                        <a:t> giác đại tiện không hết phân (cảm giác đi cầu gấp)</a:t>
                      </a:r>
                      <a:endParaRPr lang="en-US" sz="1400"/>
                    </a:p>
                  </a:txBody>
                  <a:tcPr/>
                </a:tc>
                <a:extLst>
                  <a:ext uri="{0D108BD9-81ED-4DB2-BD59-A6C34878D82A}">
                    <a16:rowId xmlns:a16="http://schemas.microsoft.com/office/drawing/2014/main" val="10002"/>
                  </a:ext>
                </a:extLst>
              </a:tr>
              <a:tr h="352425">
                <a:tc>
                  <a:txBody>
                    <a:bodyPr/>
                    <a:lstStyle/>
                    <a:p>
                      <a:r>
                        <a:rPr lang="en-US" sz="1400"/>
                        <a:t>Dùng</a:t>
                      </a:r>
                      <a:r>
                        <a:rPr lang="en-US" sz="1400" baseline="0"/>
                        <a:t> tay trợ giúp khi đại tiện (đè ép vào âm đạo hoặc tầng sinh môn)</a:t>
                      </a:r>
                      <a:endParaRPr lang="en-US" sz="1400"/>
                    </a:p>
                  </a:txBody>
                  <a:tcPr/>
                </a:tc>
                <a:extLst>
                  <a:ext uri="{0D108BD9-81ED-4DB2-BD59-A6C34878D82A}">
                    <a16:rowId xmlns:a16="http://schemas.microsoft.com/office/drawing/2014/main" val="10003"/>
                  </a:ext>
                </a:extLst>
              </a:tr>
              <a:tr h="352425">
                <a:tc>
                  <a:txBody>
                    <a:bodyPr/>
                    <a:lstStyle/>
                    <a:p>
                      <a:r>
                        <a:rPr lang="en-US" sz="1400"/>
                        <a:t>Són</a:t>
                      </a:r>
                      <a:r>
                        <a:rPr lang="en-US" sz="1400" baseline="0"/>
                        <a:t> phân hoặc đại tiện mất kiểm soát </a:t>
                      </a:r>
                      <a:endParaRPr lang="en-US" sz="1400"/>
                    </a:p>
                  </a:txBody>
                  <a:tcPr/>
                </a:tc>
                <a:extLst>
                  <a:ext uri="{0D108BD9-81ED-4DB2-BD59-A6C34878D82A}">
                    <a16:rowId xmlns:a16="http://schemas.microsoft.com/office/drawing/2014/main" val="10004"/>
                  </a:ext>
                </a:extLst>
              </a:tr>
              <a:tr h="352425">
                <a:tc>
                  <a:txBody>
                    <a:bodyPr/>
                    <a:lstStyle/>
                    <a:p>
                      <a:r>
                        <a:rPr lang="en-US" sz="1400"/>
                        <a:t>Sa trực</a:t>
                      </a:r>
                      <a:r>
                        <a:rPr lang="en-US" sz="1400" baseline="0"/>
                        <a:t> tràng </a:t>
                      </a:r>
                      <a:endParaRPr lang="en-US" sz="1400"/>
                    </a:p>
                  </a:txBody>
                  <a:tcPr/>
                </a:tc>
                <a:extLst>
                  <a:ext uri="{0D108BD9-81ED-4DB2-BD59-A6C34878D82A}">
                    <a16:rowId xmlns:a16="http://schemas.microsoft.com/office/drawing/2014/main" val="10005"/>
                  </a:ext>
                </a:extLst>
              </a:tr>
              <a:tr h="352425">
                <a:tc>
                  <a:txBody>
                    <a:bodyPr/>
                    <a:lstStyle/>
                    <a:p>
                      <a:r>
                        <a:rPr lang="vi-VN" sz="1400" b="1">
                          <a:solidFill>
                            <a:schemeClr val="bg1"/>
                          </a:solidFill>
                        </a:rPr>
                        <a:t>Đườn</a:t>
                      </a:r>
                      <a:r>
                        <a:rPr lang="en-US" sz="1400" b="1">
                          <a:solidFill>
                            <a:schemeClr val="bg1"/>
                          </a:solidFill>
                        </a:rPr>
                        <a:t>g tiết</a:t>
                      </a:r>
                      <a:r>
                        <a:rPr lang="en-US" sz="1400" b="1" baseline="0">
                          <a:solidFill>
                            <a:schemeClr val="bg1"/>
                          </a:solidFill>
                        </a:rPr>
                        <a:t> niệu-sinh dục </a:t>
                      </a:r>
                      <a:endParaRPr lang="en-US" sz="1400" b="1">
                        <a:solidFill>
                          <a:schemeClr val="bg1"/>
                        </a:solidFill>
                      </a:endParaRPr>
                    </a:p>
                  </a:txBody>
                  <a:tcPr>
                    <a:solidFill>
                      <a:schemeClr val="accent5">
                        <a:lumMod val="60000"/>
                        <a:lumOff val="40000"/>
                      </a:schemeClr>
                    </a:solidFill>
                  </a:tcPr>
                </a:tc>
                <a:extLst>
                  <a:ext uri="{0D108BD9-81ED-4DB2-BD59-A6C34878D82A}">
                    <a16:rowId xmlns:a16="http://schemas.microsoft.com/office/drawing/2014/main" val="10006"/>
                  </a:ext>
                </a:extLst>
              </a:tr>
              <a:tr h="352425">
                <a:tc>
                  <a:txBody>
                    <a:bodyPr/>
                    <a:lstStyle/>
                    <a:p>
                      <a:r>
                        <a:rPr lang="en-US" sz="1400"/>
                        <a:t>Tiểu</a:t>
                      </a:r>
                      <a:r>
                        <a:rPr lang="en-US" sz="1400" baseline="0"/>
                        <a:t> không kiểm soát </a:t>
                      </a:r>
                      <a:endParaRPr lang="en-US" sz="1400"/>
                    </a:p>
                  </a:txBody>
                  <a:tcPr/>
                </a:tc>
                <a:extLst>
                  <a:ext uri="{0D108BD9-81ED-4DB2-BD59-A6C34878D82A}">
                    <a16:rowId xmlns:a16="http://schemas.microsoft.com/office/drawing/2014/main" val="10007"/>
                  </a:ext>
                </a:extLst>
              </a:tr>
              <a:tr h="352425">
                <a:tc>
                  <a:txBody>
                    <a:bodyPr/>
                    <a:lstStyle/>
                    <a:p>
                      <a:r>
                        <a:rPr lang="en-US" sz="1400"/>
                        <a:t>Tiểu</a:t>
                      </a:r>
                      <a:r>
                        <a:rPr lang="en-US" sz="1400" baseline="0"/>
                        <a:t> khó </a:t>
                      </a:r>
                      <a:endParaRPr lang="en-US" sz="1400"/>
                    </a:p>
                  </a:txBody>
                  <a:tcPr/>
                </a:tc>
                <a:extLst>
                  <a:ext uri="{0D108BD9-81ED-4DB2-BD59-A6C34878D82A}">
                    <a16:rowId xmlns:a16="http://schemas.microsoft.com/office/drawing/2014/main" val="10008"/>
                  </a:ext>
                </a:extLst>
              </a:tr>
              <a:tr h="352425">
                <a:tc>
                  <a:txBody>
                    <a:bodyPr/>
                    <a:lstStyle/>
                    <a:p>
                      <a:r>
                        <a:rPr lang="en-US" sz="1400"/>
                        <a:t>Chảy</a:t>
                      </a:r>
                      <a:r>
                        <a:rPr lang="en-US" sz="1400" baseline="0"/>
                        <a:t> máu âm đạo </a:t>
                      </a:r>
                      <a:endParaRPr lang="en-US" sz="1400"/>
                    </a:p>
                  </a:txBody>
                  <a:tcPr/>
                </a:tc>
                <a:extLst>
                  <a:ext uri="{0D108BD9-81ED-4DB2-BD59-A6C34878D82A}">
                    <a16:rowId xmlns:a16="http://schemas.microsoft.com/office/drawing/2014/main" val="10009"/>
                  </a:ext>
                </a:extLst>
              </a:tr>
              <a:tr h="352425">
                <a:tc>
                  <a:txBody>
                    <a:bodyPr/>
                    <a:lstStyle/>
                    <a:p>
                      <a:r>
                        <a:rPr lang="en-US" sz="1400"/>
                        <a:t>Khối</a:t>
                      </a:r>
                      <a:r>
                        <a:rPr lang="en-US" sz="1400" baseline="0"/>
                        <a:t> lồi vào âm đạo </a:t>
                      </a:r>
                    </a:p>
                  </a:txBody>
                  <a:tcPr/>
                </a:tc>
                <a:extLst>
                  <a:ext uri="{0D108BD9-81ED-4DB2-BD59-A6C34878D82A}">
                    <a16:rowId xmlns:a16="http://schemas.microsoft.com/office/drawing/2014/main" val="10010"/>
                  </a:ext>
                </a:extLst>
              </a:tr>
              <a:tr h="352425">
                <a:tc>
                  <a:txBody>
                    <a:bodyPr/>
                    <a:lstStyle/>
                    <a:p>
                      <a:r>
                        <a:rPr lang="en-US" sz="1400" baseline="0"/>
                        <a:t>Cảm giác khối u trong âm đạo </a:t>
                      </a:r>
                    </a:p>
                  </a:txBody>
                  <a:tcPr/>
                </a:tc>
                <a:extLst>
                  <a:ext uri="{0D108BD9-81ED-4DB2-BD59-A6C34878D82A}">
                    <a16:rowId xmlns:a16="http://schemas.microsoft.com/office/drawing/2014/main" val="10011"/>
                  </a:ext>
                </a:extLst>
              </a:tr>
              <a:tr h="352425">
                <a:tc>
                  <a:txBody>
                    <a:bodyPr/>
                    <a:lstStyle/>
                    <a:p>
                      <a:r>
                        <a:rPr lang="en-US" sz="1400" b="1" baseline="0">
                          <a:solidFill>
                            <a:schemeClr val="bg1"/>
                          </a:solidFill>
                        </a:rPr>
                        <a:t>Khác </a:t>
                      </a:r>
                    </a:p>
                  </a:txBody>
                  <a:tcPr>
                    <a:solidFill>
                      <a:schemeClr val="accent5">
                        <a:lumMod val="60000"/>
                        <a:lumOff val="40000"/>
                      </a:schemeClr>
                    </a:solidFill>
                  </a:tcPr>
                </a:tc>
                <a:extLst>
                  <a:ext uri="{0D108BD9-81ED-4DB2-BD59-A6C34878D82A}">
                    <a16:rowId xmlns:a16="http://schemas.microsoft.com/office/drawing/2014/main" val="10012"/>
                  </a:ext>
                </a:extLst>
              </a:tr>
              <a:tr h="352425">
                <a:tc>
                  <a:txBody>
                    <a:bodyPr/>
                    <a:lstStyle/>
                    <a:p>
                      <a:r>
                        <a:rPr lang="en-US" sz="1400" baseline="0"/>
                        <a:t>Đau vùng chậu </a:t>
                      </a:r>
                    </a:p>
                  </a:txBody>
                  <a:tcPr/>
                </a:tc>
                <a:extLst>
                  <a:ext uri="{0D108BD9-81ED-4DB2-BD59-A6C34878D82A}">
                    <a16:rowId xmlns:a16="http://schemas.microsoft.com/office/drawing/2014/main" val="10013"/>
                  </a:ext>
                </a:extLst>
              </a:tr>
              <a:tr h="352425">
                <a:tc>
                  <a:txBody>
                    <a:bodyPr/>
                    <a:lstStyle/>
                    <a:p>
                      <a:r>
                        <a:rPr lang="en-US" sz="1400" baseline="0"/>
                        <a:t>Giao hợp đau </a:t>
                      </a:r>
                    </a:p>
                  </a:txBody>
                  <a:tcPr/>
                </a:tc>
                <a:extLst>
                  <a:ext uri="{0D108BD9-81ED-4DB2-BD59-A6C34878D82A}">
                    <a16:rowId xmlns:a16="http://schemas.microsoft.com/office/drawing/2014/main" val="10014"/>
                  </a:ext>
                </a:extLst>
              </a:tr>
              <a:tr h="352425">
                <a:tc>
                  <a:txBody>
                    <a:bodyPr/>
                    <a:lstStyle/>
                    <a:p>
                      <a:r>
                        <a:rPr lang="en-US" sz="1400" baseline="0"/>
                        <a:t>Đau thắt lưng thấp </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15660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822960"/>
          </a:xfrm>
        </p:spPr>
        <p:style>
          <a:lnRef idx="0">
            <a:schemeClr val="accent4"/>
          </a:lnRef>
          <a:fillRef idx="3">
            <a:schemeClr val="accent4"/>
          </a:fillRef>
          <a:effectRef idx="3">
            <a:schemeClr val="accent4"/>
          </a:effectRef>
          <a:fontRef idx="minor">
            <a:schemeClr val="lt1"/>
          </a:fontRef>
        </p:style>
        <p:txBody>
          <a:bodyPr anchor="ctr"/>
          <a:lstStyle/>
          <a:p>
            <a:r>
              <a:rPr lang="en-US"/>
              <a:t>CHẨN ĐOÁN </a:t>
            </a:r>
          </a:p>
        </p:txBody>
      </p:sp>
      <p:sp>
        <p:nvSpPr>
          <p:cNvPr id="3" name="Content Placeholder 2"/>
          <p:cNvSpPr>
            <a:spLocks noGrp="1"/>
          </p:cNvSpPr>
          <p:nvPr>
            <p:ph idx="1"/>
          </p:nvPr>
        </p:nvSpPr>
        <p:spPr>
          <a:xfrm>
            <a:off x="1295400" y="2651760"/>
            <a:ext cx="5867400" cy="3788736"/>
          </a:xfrm>
        </p:spPr>
        <p:txBody>
          <a:bodyPr/>
          <a:lstStyle/>
          <a:p>
            <a:pPr>
              <a:lnSpc>
                <a:spcPct val="150000"/>
              </a:lnSpc>
            </a:pPr>
            <a:r>
              <a:rPr lang="en-US"/>
              <a:t>Hỏi bệnh sử kỹ lưỡng </a:t>
            </a:r>
          </a:p>
          <a:p>
            <a:pPr>
              <a:lnSpc>
                <a:spcPct val="150000"/>
              </a:lnSpc>
            </a:pPr>
            <a:r>
              <a:rPr lang="en-US"/>
              <a:t>Khám bụng để loại trừ tắc ruột </a:t>
            </a:r>
          </a:p>
          <a:p>
            <a:pPr>
              <a:lnSpc>
                <a:spcPct val="150000"/>
              </a:lnSpc>
            </a:pPr>
            <a:r>
              <a:rPr lang="en-US"/>
              <a:t>Thăm trực tràng  </a:t>
            </a:r>
          </a:p>
        </p:txBody>
      </p:sp>
      <p:sp>
        <p:nvSpPr>
          <p:cNvPr id="4" name="TextBox 3"/>
          <p:cNvSpPr txBox="1"/>
          <p:nvPr/>
        </p:nvSpPr>
        <p:spPr>
          <a:xfrm>
            <a:off x="2133600" y="1604992"/>
            <a:ext cx="4191000" cy="584775"/>
          </a:xfrm>
          <a:prstGeom prst="rect">
            <a:avLst/>
          </a:prstGeom>
          <a:noFill/>
        </p:spPr>
        <p:txBody>
          <a:bodyPr wrap="square" rtlCol="0">
            <a:spAutoFit/>
          </a:bodyPr>
          <a:lstStyle/>
          <a:p>
            <a:r>
              <a:rPr lang="en-US" sz="3200" b="1" i="1">
                <a:solidFill>
                  <a:schemeClr val="tx2">
                    <a:lumMod val="60000"/>
                    <a:lumOff val="40000"/>
                  </a:schemeClr>
                </a:solidFill>
                <a:latin typeface="AR DELANEY" panose="02000000000000000000" pitchFamily="2" charset="0"/>
              </a:rPr>
              <a:t>KHÁM LÂM SÀNG</a:t>
            </a:r>
          </a:p>
        </p:txBody>
      </p:sp>
    </p:spTree>
    <p:extLst>
      <p:ext uri="{BB962C8B-B14F-4D97-AF65-F5344CB8AC3E}">
        <p14:creationId xmlns:p14="http://schemas.microsoft.com/office/powerpoint/2010/main" val="303068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a:xfrm>
            <a:off x="609600" y="152400"/>
            <a:ext cx="7010400" cy="762000"/>
          </a:xfrm>
        </p:spPr>
        <p:style>
          <a:lnRef idx="0">
            <a:schemeClr val="accent4"/>
          </a:lnRef>
          <a:fillRef idx="3">
            <a:schemeClr val="accent4"/>
          </a:fillRef>
          <a:effectRef idx="3">
            <a:schemeClr val="accent4"/>
          </a:effectRef>
          <a:fontRef idx="minor">
            <a:schemeClr val="lt1"/>
          </a:fontRef>
        </p:style>
        <p:txBody>
          <a:bodyPr/>
          <a:lstStyle/>
          <a:p>
            <a:r>
              <a:rPr lang="en-US" altLang="en-US">
                <a:latin typeface="VNI-Helve" pitchFamily="2" charset="0"/>
              </a:rPr>
              <a:t>THAÊM TRÖÏC TRAØNG</a:t>
            </a:r>
          </a:p>
        </p:txBody>
      </p:sp>
      <p:pic>
        <p:nvPicPr>
          <p:cNvPr id="24579" name="Picture 1027" descr="F:\Video  Rectocele\Hinh mo rectocele 28-03-04\P10100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219200"/>
            <a:ext cx="6629400" cy="496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7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457200"/>
            <a:ext cx="6705600" cy="685800"/>
          </a:xfrm>
        </p:spPr>
        <p:style>
          <a:lnRef idx="0">
            <a:schemeClr val="accent4"/>
          </a:lnRef>
          <a:fillRef idx="3">
            <a:schemeClr val="accent4"/>
          </a:fillRef>
          <a:effectRef idx="3">
            <a:schemeClr val="accent4"/>
          </a:effectRef>
          <a:fontRef idx="minor">
            <a:schemeClr val="lt1"/>
          </a:fontRef>
        </p:style>
        <p:txBody>
          <a:bodyPr/>
          <a:lstStyle/>
          <a:p>
            <a:r>
              <a:rPr lang="en-US" altLang="en-US">
                <a:latin typeface="VNI-Helve" pitchFamily="2" charset="0"/>
              </a:rPr>
              <a:t>THAÊM TRÖÏC TRAØNG</a:t>
            </a:r>
          </a:p>
        </p:txBody>
      </p:sp>
      <p:pic>
        <p:nvPicPr>
          <p:cNvPr id="25604" name="Picture 4" descr="F:\Video  Rectocele\Hinh mo rectocele 28-03-04\P10100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371600"/>
            <a:ext cx="6477000" cy="4846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01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293" y="228600"/>
            <a:ext cx="7239000" cy="685800"/>
          </a:xfrm>
        </p:spPr>
        <p:style>
          <a:lnRef idx="0">
            <a:schemeClr val="accent4"/>
          </a:lnRef>
          <a:fillRef idx="3">
            <a:schemeClr val="accent4"/>
          </a:fillRef>
          <a:effectRef idx="3">
            <a:schemeClr val="accent4"/>
          </a:effectRef>
          <a:fontRef idx="minor">
            <a:schemeClr val="lt1"/>
          </a:fontRef>
        </p:style>
        <p:txBody>
          <a:bodyPr anchor="ctr"/>
          <a:lstStyle/>
          <a:p>
            <a:pPr algn="ctr"/>
            <a:r>
              <a:rPr lang="en-US"/>
              <a:t>SA TRỰC TRÀNG KIỂU TÚI </a:t>
            </a:r>
          </a:p>
        </p:txBody>
      </p:sp>
      <p:sp>
        <p:nvSpPr>
          <p:cNvPr id="3" name="Content Placeholder 2"/>
          <p:cNvSpPr>
            <a:spLocks noGrp="1"/>
          </p:cNvSpPr>
          <p:nvPr>
            <p:ph idx="1"/>
          </p:nvPr>
        </p:nvSpPr>
        <p:spPr>
          <a:xfrm>
            <a:off x="266700" y="1143000"/>
            <a:ext cx="7886700" cy="4525963"/>
          </a:xfrm>
        </p:spPr>
        <p:txBody>
          <a:bodyPr>
            <a:normAutofit fontScale="92500"/>
          </a:bodyPr>
          <a:lstStyle/>
          <a:p>
            <a:pPr algn="just"/>
            <a:r>
              <a:rPr lang="en-US">
                <a:latin typeface="Arial" panose="020B0604020202020204" pitchFamily="34" charset="0"/>
                <a:cs typeface="Arial" panose="020B0604020202020204" pitchFamily="34" charset="0"/>
              </a:rPr>
              <a:t>Sa trực tràng kiểu túi là dạng bế tắc đường ra. Xảy ra ở phụ nữ sanh đẻ ngã âm đạo nhiều lần. Bệnh nhân th</a:t>
            </a:r>
            <a:r>
              <a:rPr lang="vi-VN">
                <a:latin typeface="Arial" panose="020B0604020202020204" pitchFamily="34" charset="0"/>
                <a:cs typeface="Arial" panose="020B0604020202020204" pitchFamily="34" charset="0"/>
              </a:rPr>
              <a:t>ườn</a:t>
            </a:r>
            <a:r>
              <a:rPr lang="en-US">
                <a:latin typeface="Arial" panose="020B0604020202020204" pitchFamily="34" charset="0"/>
                <a:cs typeface="Arial" panose="020B0604020202020204" pitchFamily="34" charset="0"/>
              </a:rPr>
              <a:t>g đến khám ở các bác sỹ Sản-phụ khoa mà ít để ý đến triệu chứng rối loạn đi cầu </a:t>
            </a:r>
          </a:p>
          <a:p>
            <a:pPr>
              <a:defRPr/>
            </a:pPr>
            <a:r>
              <a:rPr lang="en-US">
                <a:latin typeface="Arial" panose="020B0604020202020204" pitchFamily="34" charset="0"/>
                <a:cs typeface="Arial" panose="020B0604020202020204" pitchFamily="34" charset="0"/>
              </a:rPr>
              <a:t>Tần suất: </a:t>
            </a:r>
          </a:p>
          <a:p>
            <a:pPr lvl="1">
              <a:defRPr/>
            </a:pPr>
            <a:r>
              <a:rPr lang="en-US">
                <a:latin typeface="Arial" panose="020B0604020202020204" pitchFamily="34" charset="0"/>
                <a:cs typeface="Arial" panose="020B0604020202020204" pitchFamily="34" charset="0"/>
              </a:rPr>
              <a:t>Sa trực tràng kiểu túi, sa niêm mạc trực tràng 1-3 % trong tất cả nguyên nhân táo bón [1]</a:t>
            </a:r>
          </a:p>
          <a:p>
            <a:pPr lvl="1">
              <a:defRPr/>
            </a:pPr>
            <a:r>
              <a:rPr lang="en-US">
                <a:latin typeface="Arial" panose="020B0604020202020204" pitchFamily="34" charset="0"/>
                <a:cs typeface="Arial" panose="020B0604020202020204" pitchFamily="34" charset="0"/>
              </a:rPr>
              <a:t>Rối loạn chức năng sàn chậu &lt;10% [2]</a:t>
            </a:r>
          </a:p>
          <a:p>
            <a:pPr lvl="1">
              <a:defRPr/>
            </a:pPr>
            <a:r>
              <a:rPr lang="en-US">
                <a:latin typeface="Arial" panose="020B0604020202020204" pitchFamily="34" charset="0"/>
                <a:cs typeface="Arial" panose="020B0604020202020204" pitchFamily="34" charset="0"/>
              </a:rPr>
              <a:t>Có ở 20 – 80% phụ nữ đến khám tại đơn vị sàn chậu [3]</a:t>
            </a:r>
          </a:p>
          <a:p>
            <a:pPr lvl="1">
              <a:defRPr/>
            </a:pPr>
            <a:r>
              <a:rPr lang="en-US">
                <a:latin typeface="Arial" panose="020B0604020202020204" pitchFamily="34" charset="0"/>
                <a:cs typeface="Arial" panose="020B0604020202020204" pitchFamily="34" charset="0"/>
              </a:rPr>
              <a:t>Chiếm 25% nguyên nhân táo bón trong Khoa HM-TT ở bv ĐHYD </a:t>
            </a:r>
          </a:p>
          <a:p>
            <a:pPr algn="just"/>
            <a:endParaRPr lang="en-US">
              <a:latin typeface="Arial" panose="020B0604020202020204" pitchFamily="34" charset="0"/>
              <a:cs typeface="Arial" panose="020B0604020202020204" pitchFamily="34" charset="0"/>
            </a:endParaRPr>
          </a:p>
          <a:p>
            <a:pPr algn="just"/>
            <a:endParaRPr lang="en-US">
              <a:latin typeface="Arial" panose="020B0604020202020204" pitchFamily="34" charset="0"/>
              <a:cs typeface="Arial" panose="020B0604020202020204" pitchFamily="34" charset="0"/>
            </a:endParaRPr>
          </a:p>
        </p:txBody>
      </p:sp>
      <p:sp>
        <p:nvSpPr>
          <p:cNvPr id="4" name="TextBox 3"/>
          <p:cNvSpPr txBox="1"/>
          <p:nvPr/>
        </p:nvSpPr>
        <p:spPr>
          <a:xfrm>
            <a:off x="152400" y="5486400"/>
            <a:ext cx="8077200" cy="1015663"/>
          </a:xfrm>
          <a:prstGeom prst="rect">
            <a:avLst/>
          </a:prstGeom>
          <a:noFill/>
        </p:spPr>
        <p:txBody>
          <a:bodyPr wrap="square" rtlCol="0">
            <a:spAutoFit/>
          </a:bodyPr>
          <a:lstStyle/>
          <a:p>
            <a:pPr>
              <a:spcBef>
                <a:spcPct val="50000"/>
              </a:spcBef>
            </a:pPr>
            <a:r>
              <a:rPr lang="en-US" sz="1200" u="sng">
                <a:latin typeface="Arial" panose="020B0604020202020204" pitchFamily="34" charset="0"/>
                <a:cs typeface="Arial" panose="020B0604020202020204" pitchFamily="34" charset="0"/>
                <a:hlinkClick r:id="rId2"/>
              </a:rPr>
              <a:t>1. Lembo A</a:t>
            </a:r>
            <a:r>
              <a:rPr lang="en-US" sz="1200" baseline="30000">
                <a:latin typeface="Arial" panose="020B0604020202020204" pitchFamily="34" charset="0"/>
                <a:cs typeface="Arial" panose="020B0604020202020204" pitchFamily="34" charset="0"/>
              </a:rPr>
              <a:t>1</a:t>
            </a:r>
            <a:r>
              <a:rPr lang="en-US" sz="1200">
                <a:latin typeface="Arial" panose="020B0604020202020204" pitchFamily="34" charset="0"/>
                <a:cs typeface="Arial" panose="020B0604020202020204" pitchFamily="34" charset="0"/>
              </a:rPr>
              <a:t>, </a:t>
            </a:r>
            <a:r>
              <a:rPr lang="en-US" sz="1200" u="sng">
                <a:latin typeface="Arial" panose="020B0604020202020204" pitchFamily="34" charset="0"/>
                <a:cs typeface="Arial" panose="020B0604020202020204" pitchFamily="34" charset="0"/>
                <a:hlinkClick r:id="rId3"/>
              </a:rPr>
              <a:t>Camilleri M</a:t>
            </a:r>
            <a:r>
              <a:rPr lang="en-US" sz="1200">
                <a:latin typeface="Arial" panose="020B0604020202020204" pitchFamily="34" charset="0"/>
                <a:cs typeface="Arial" panose="020B0604020202020204" pitchFamily="34" charset="0"/>
              </a:rPr>
              <a:t>. </a:t>
            </a:r>
            <a:r>
              <a:rPr lang="en-US" sz="1200" b="1">
                <a:latin typeface="Arial" panose="020B0604020202020204" pitchFamily="34" charset="0"/>
                <a:cs typeface="Arial" panose="020B0604020202020204" pitchFamily="34" charset="0"/>
              </a:rPr>
              <a:t>Chronic constipation. </a:t>
            </a:r>
            <a:r>
              <a:rPr lang="sv-SE" sz="1200" u="sng">
                <a:latin typeface="Arial" panose="020B0604020202020204" pitchFamily="34" charset="0"/>
                <a:cs typeface="Arial" panose="020B0604020202020204" pitchFamily="34" charset="0"/>
                <a:hlinkClick r:id="rId4" tooltip="The New England journal of medicine."/>
              </a:rPr>
              <a:t>N Engl J Med.</a:t>
            </a:r>
            <a:r>
              <a:rPr lang="sv-SE" sz="1200">
                <a:latin typeface="Arial" panose="020B0604020202020204" pitchFamily="34" charset="0"/>
                <a:cs typeface="Arial" panose="020B0604020202020204" pitchFamily="34" charset="0"/>
              </a:rPr>
              <a:t> 2003 Oct 2;349(14):1360-8.</a:t>
            </a:r>
            <a:endParaRPr lang="en-US" sz="1200">
              <a:latin typeface="Arial" panose="020B0604020202020204" pitchFamily="34" charset="0"/>
              <a:cs typeface="Arial" panose="020B0604020202020204" pitchFamily="34" charset="0"/>
            </a:endParaRPr>
          </a:p>
          <a:p>
            <a:pPr>
              <a:spcBef>
                <a:spcPct val="50000"/>
              </a:spcBef>
            </a:pPr>
            <a:r>
              <a:rPr lang="en-US" sz="1200">
                <a:latin typeface="Arial" panose="020B0604020202020204" pitchFamily="34" charset="0"/>
                <a:cs typeface="Arial" panose="020B0604020202020204" pitchFamily="34" charset="0"/>
              </a:rPr>
              <a:t>2. Muller-Lissner. Myths and misconceptions about chronic constipation. Am J Gastroenterol 2005</a:t>
            </a:r>
          </a:p>
          <a:p>
            <a:pPr>
              <a:spcBef>
                <a:spcPct val="50000"/>
              </a:spcBef>
            </a:pPr>
            <a:r>
              <a:rPr lang="en-US" altLang="en-US" sz="1200" i="1">
                <a:latin typeface="Arial" panose="020B0604020202020204" pitchFamily="34" charset="0"/>
                <a:cs typeface="Arial" panose="020B0604020202020204" pitchFamily="34" charset="0"/>
              </a:rPr>
              <a:t>3. Porter WE, Steele A, Walsh P et al. The anatomic and functional outcome after defect-specific rectocele repairs.  Am J Obstet Gynecol</a:t>
            </a:r>
            <a:endParaRPr 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382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304800"/>
            <a:ext cx="7162800" cy="685800"/>
          </a:xfrm>
        </p:spPr>
        <p:style>
          <a:lnRef idx="0">
            <a:schemeClr val="accent4"/>
          </a:lnRef>
          <a:fillRef idx="3">
            <a:schemeClr val="accent4"/>
          </a:fillRef>
          <a:effectRef idx="3">
            <a:schemeClr val="accent4"/>
          </a:effectRef>
          <a:fontRef idx="minor">
            <a:schemeClr val="lt1"/>
          </a:fontRef>
        </p:style>
        <p:txBody>
          <a:bodyPr/>
          <a:lstStyle/>
          <a:p>
            <a:r>
              <a:rPr lang="en-US" altLang="en-US">
                <a:latin typeface="VNI-Helve" pitchFamily="2" charset="0"/>
              </a:rPr>
              <a:t>THAÊM TRÖÏC TRAØNG</a:t>
            </a:r>
          </a:p>
        </p:txBody>
      </p:sp>
      <p:pic>
        <p:nvPicPr>
          <p:cNvPr id="26627" name="Picture 3" descr="F:\Video  Rectocele\Hinh 06-04-2004\Nguyen Thi Thai 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371600"/>
            <a:ext cx="6705600" cy="501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91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1481" y="260704"/>
            <a:ext cx="3456431" cy="4920860"/>
          </a:xfrm>
          <a:prstGeom prst="rect">
            <a:avLst/>
          </a:prstGeom>
        </p:spPr>
      </p:pic>
      <p:pic>
        <p:nvPicPr>
          <p:cNvPr id="5" name="Picture 4"/>
          <p:cNvPicPr>
            <a:picLocks noChangeAspect="1"/>
          </p:cNvPicPr>
          <p:nvPr/>
        </p:nvPicPr>
        <p:blipFill>
          <a:blip r:embed="rId4"/>
          <a:stretch>
            <a:fillRect/>
          </a:stretch>
        </p:blipFill>
        <p:spPr>
          <a:xfrm>
            <a:off x="5148073" y="2721134"/>
            <a:ext cx="2946758" cy="3929010"/>
          </a:xfrm>
          <a:prstGeom prst="rect">
            <a:avLst/>
          </a:prstGeom>
        </p:spPr>
      </p:pic>
      <p:sp>
        <p:nvSpPr>
          <p:cNvPr id="9" name="TextBox 8"/>
          <p:cNvSpPr txBox="1"/>
          <p:nvPr/>
        </p:nvSpPr>
        <p:spPr>
          <a:xfrm>
            <a:off x="4514850" y="414529"/>
            <a:ext cx="4000500" cy="1569660"/>
          </a:xfrm>
          <a:prstGeom prst="rect">
            <a:avLst/>
          </a:prstGeom>
          <a:noFill/>
        </p:spPr>
        <p:txBody>
          <a:bodyPr wrap="square" rtlCol="0">
            <a:spAutoFit/>
          </a:bodyPr>
          <a:lstStyle/>
          <a:p>
            <a:r>
              <a:rPr lang="en-US" sz="2400" dirty="0">
                <a:solidFill>
                  <a:schemeClr val="accent5">
                    <a:lumMod val="75000"/>
                  </a:schemeClr>
                </a:solidFill>
              </a:rPr>
              <a:t>- </a:t>
            </a:r>
            <a:r>
              <a:rPr lang="en-US" sz="2400" dirty="0" err="1">
                <a:solidFill>
                  <a:schemeClr val="accent5">
                    <a:lumMod val="75000"/>
                  </a:schemeClr>
                </a:solidFill>
              </a:rPr>
              <a:t>Độ</a:t>
            </a:r>
            <a:r>
              <a:rPr lang="en-US" sz="2400" dirty="0">
                <a:solidFill>
                  <a:schemeClr val="accent5">
                    <a:lumMod val="75000"/>
                  </a:schemeClr>
                </a:solidFill>
              </a:rPr>
              <a:t> 1 (</a:t>
            </a:r>
            <a:r>
              <a:rPr lang="en-US" sz="2400" dirty="0" err="1">
                <a:solidFill>
                  <a:schemeClr val="accent5">
                    <a:lumMod val="75000"/>
                  </a:schemeClr>
                </a:solidFill>
              </a:rPr>
              <a:t>nhỏ</a:t>
            </a:r>
            <a:r>
              <a:rPr lang="en-US" sz="2400" dirty="0">
                <a:solidFill>
                  <a:schemeClr val="accent5">
                    <a:lumMod val="75000"/>
                  </a:schemeClr>
                </a:solidFill>
              </a:rPr>
              <a:t>): &lt; 2cm</a:t>
            </a:r>
          </a:p>
          <a:p>
            <a:r>
              <a:rPr lang="en-US" sz="2400" dirty="0">
                <a:solidFill>
                  <a:schemeClr val="accent5">
                    <a:lumMod val="75000"/>
                  </a:schemeClr>
                </a:solidFill>
              </a:rPr>
              <a:t>- </a:t>
            </a:r>
            <a:r>
              <a:rPr lang="en-US" sz="2400" dirty="0" err="1">
                <a:solidFill>
                  <a:schemeClr val="accent5">
                    <a:lumMod val="75000"/>
                  </a:schemeClr>
                </a:solidFill>
              </a:rPr>
              <a:t>Độ</a:t>
            </a:r>
            <a:r>
              <a:rPr lang="en-US" sz="2400" dirty="0">
                <a:solidFill>
                  <a:schemeClr val="accent5">
                    <a:lumMod val="75000"/>
                  </a:schemeClr>
                </a:solidFill>
              </a:rPr>
              <a:t> 2 (</a:t>
            </a:r>
            <a:r>
              <a:rPr lang="en-US" sz="2400" dirty="0" err="1">
                <a:solidFill>
                  <a:schemeClr val="accent5">
                    <a:lumMod val="75000"/>
                  </a:schemeClr>
                </a:solidFill>
              </a:rPr>
              <a:t>trung</a:t>
            </a:r>
            <a:r>
              <a:rPr lang="en-US" sz="2400" dirty="0">
                <a:solidFill>
                  <a:schemeClr val="accent5">
                    <a:lumMod val="75000"/>
                  </a:schemeClr>
                </a:solidFill>
              </a:rPr>
              <a:t> </a:t>
            </a:r>
            <a:r>
              <a:rPr lang="en-US" sz="2400" dirty="0" err="1">
                <a:solidFill>
                  <a:schemeClr val="accent5">
                    <a:lumMod val="75000"/>
                  </a:schemeClr>
                </a:solidFill>
              </a:rPr>
              <a:t>bình</a:t>
            </a:r>
            <a:r>
              <a:rPr lang="en-US" sz="2400" dirty="0">
                <a:solidFill>
                  <a:schemeClr val="accent5">
                    <a:lumMod val="75000"/>
                  </a:schemeClr>
                </a:solidFill>
              </a:rPr>
              <a:t>): </a:t>
            </a:r>
            <a:r>
              <a:rPr lang="en-US" sz="2400" dirty="0" err="1">
                <a:solidFill>
                  <a:schemeClr val="accent5">
                    <a:lumMod val="75000"/>
                  </a:schemeClr>
                </a:solidFill>
              </a:rPr>
              <a:t>từ</a:t>
            </a:r>
            <a:r>
              <a:rPr lang="en-US" sz="2400" dirty="0">
                <a:solidFill>
                  <a:schemeClr val="accent5">
                    <a:lumMod val="75000"/>
                  </a:schemeClr>
                </a:solidFill>
              </a:rPr>
              <a:t> 2cm </a:t>
            </a:r>
            <a:r>
              <a:rPr lang="en-US" sz="2400" dirty="0" err="1">
                <a:solidFill>
                  <a:schemeClr val="accent5">
                    <a:lumMod val="75000"/>
                  </a:schemeClr>
                </a:solidFill>
              </a:rPr>
              <a:t>đến</a:t>
            </a:r>
            <a:r>
              <a:rPr lang="en-US" sz="2400" dirty="0">
                <a:solidFill>
                  <a:schemeClr val="accent5">
                    <a:lumMod val="75000"/>
                  </a:schemeClr>
                </a:solidFill>
              </a:rPr>
              <a:t> 4cm</a:t>
            </a:r>
          </a:p>
          <a:p>
            <a:r>
              <a:rPr lang="en-US" sz="2400" dirty="0">
                <a:solidFill>
                  <a:schemeClr val="accent5">
                    <a:lumMod val="75000"/>
                  </a:schemeClr>
                </a:solidFill>
              </a:rPr>
              <a:t>- </a:t>
            </a:r>
            <a:r>
              <a:rPr lang="en-US" sz="2400" dirty="0" err="1">
                <a:solidFill>
                  <a:schemeClr val="accent5">
                    <a:lumMod val="75000"/>
                  </a:schemeClr>
                </a:solidFill>
              </a:rPr>
              <a:t>Độ</a:t>
            </a:r>
            <a:r>
              <a:rPr lang="en-US" sz="2400" dirty="0">
                <a:solidFill>
                  <a:schemeClr val="accent5">
                    <a:lumMod val="75000"/>
                  </a:schemeClr>
                </a:solidFill>
              </a:rPr>
              <a:t> 3 (</a:t>
            </a:r>
            <a:r>
              <a:rPr lang="en-US" sz="2400" dirty="0" err="1">
                <a:solidFill>
                  <a:schemeClr val="accent5">
                    <a:lumMod val="75000"/>
                  </a:schemeClr>
                </a:solidFill>
              </a:rPr>
              <a:t>lớn</a:t>
            </a:r>
            <a:r>
              <a:rPr lang="en-US" sz="2400" dirty="0">
                <a:solidFill>
                  <a:schemeClr val="accent5">
                    <a:lumMod val="75000"/>
                  </a:schemeClr>
                </a:solidFill>
              </a:rPr>
              <a:t>): &gt; 4cm</a:t>
            </a:r>
          </a:p>
        </p:txBody>
      </p:sp>
    </p:spTree>
    <p:extLst>
      <p:ext uri="{BB962C8B-B14F-4D97-AF65-F5344CB8AC3E}">
        <p14:creationId xmlns:p14="http://schemas.microsoft.com/office/powerpoint/2010/main" val="184754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POP’s Q</a:t>
            </a:r>
          </a:p>
        </p:txBody>
      </p:sp>
      <p:pic>
        <p:nvPicPr>
          <p:cNvPr id="4" name="Do POP Q.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79525" y="1935163"/>
            <a:ext cx="6584950" cy="4389437"/>
          </a:xfrm>
        </p:spPr>
      </p:pic>
    </p:spTree>
    <p:extLst>
      <p:ext uri="{BB962C8B-B14F-4D97-AF65-F5344CB8AC3E}">
        <p14:creationId xmlns:p14="http://schemas.microsoft.com/office/powerpoint/2010/main" val="343251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THĂM TRỰC TRÀNG</a:t>
            </a:r>
          </a:p>
        </p:txBody>
      </p:sp>
      <p:pic>
        <p:nvPicPr>
          <p:cNvPr id="5" name="Content Placeholder 4"/>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36776" t="56138" r="47045" b="24649"/>
          <a:stretch/>
        </p:blipFill>
        <p:spPr>
          <a:xfrm>
            <a:off x="1600200" y="1600200"/>
            <a:ext cx="5715000" cy="5090703"/>
          </a:xfrm>
        </p:spPr>
      </p:pic>
    </p:spTree>
    <p:extLst>
      <p:ext uri="{BB962C8B-B14F-4D97-AF65-F5344CB8AC3E}">
        <p14:creationId xmlns:p14="http://schemas.microsoft.com/office/powerpoint/2010/main" val="78887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3400" y="152400"/>
            <a:ext cx="7924800" cy="1015497"/>
          </a:xfrm>
        </p:spPr>
        <p:txBody>
          <a:bodyPr>
            <a:normAutofit fontScale="90000"/>
          </a:bodyPr>
          <a:lstStyle/>
          <a:p>
            <a:r>
              <a:rPr lang="en-US" altLang="en-US" sz="3600">
                <a:effectLst/>
                <a:latin typeface="VNI-Helve" pitchFamily="2" charset="0"/>
              </a:rPr>
              <a:t>X QUANG TRÖÏC TRAØNG </a:t>
            </a:r>
            <a:br>
              <a:rPr lang="en-US" altLang="en-US" sz="3600">
                <a:effectLst/>
                <a:latin typeface="VNI-Helve" pitchFamily="2" charset="0"/>
              </a:rPr>
            </a:br>
            <a:r>
              <a:rPr lang="en-US" altLang="en-US" sz="3600">
                <a:effectLst/>
                <a:latin typeface="VNI-Helve" pitchFamily="2" charset="0"/>
              </a:rPr>
              <a:t>HOAÏT ÑOÄNG</a:t>
            </a:r>
            <a:endParaRPr lang="en-US" altLang="en-US" sz="3600">
              <a:solidFill>
                <a:schemeClr val="folHlink"/>
              </a:solidFill>
              <a:effectLst/>
              <a:latin typeface="VNI-Helve" pitchFamily="2" charset="0"/>
            </a:endParaRPr>
          </a:p>
        </p:txBody>
      </p:sp>
      <p:pic>
        <p:nvPicPr>
          <p:cNvPr id="19459" name="Picture 3" descr="F:\Video  Rectocele\Hinh 06-04-2004\Nguyen T Bich Huyen Defecography 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371600"/>
            <a:ext cx="2971800" cy="222408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F:\Video  Rectocele\Hinh 06-04-2004\Trinh Ngoc Cuc Defecography 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1371600"/>
            <a:ext cx="2971800" cy="2224088"/>
          </a:xfrm>
          <a:prstGeom prst="rect">
            <a:avLst/>
          </a:prstGeom>
          <a:noFill/>
          <a:extLst>
            <a:ext uri="{909E8E84-426E-40DD-AFC4-6F175D3DCCD1}">
              <a14:hiddenFill xmlns:a14="http://schemas.microsoft.com/office/drawing/2010/main">
                <a:solidFill>
                  <a:srgbClr val="FFFFFF"/>
                </a:solidFill>
              </a14:hiddenFill>
            </a:ext>
          </a:extLst>
        </p:spPr>
      </p:pic>
      <p:pic>
        <p:nvPicPr>
          <p:cNvPr id="19461" name="Picture 5" descr="F:\Video  Rectocele\Hinh 06-04-2004\Trinh Ngoc Cuc Defecography 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4076700"/>
            <a:ext cx="3048000" cy="2278063"/>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F:\Video  Rectocele\Hinh 06-04-2004\Trinh Ngoc Cuc Defecography 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4114800"/>
            <a:ext cx="3048000" cy="228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39000" cy="838200"/>
          </a:xfrm>
        </p:spPr>
        <p:style>
          <a:lnRef idx="0">
            <a:schemeClr val="accent4"/>
          </a:lnRef>
          <a:fillRef idx="3">
            <a:schemeClr val="accent4"/>
          </a:fillRef>
          <a:effectRef idx="3">
            <a:schemeClr val="accent4"/>
          </a:effectRef>
          <a:fontRef idx="minor">
            <a:schemeClr val="lt1"/>
          </a:fontRef>
        </p:style>
        <p:txBody>
          <a:bodyPr anchor="ctr"/>
          <a:lstStyle/>
          <a:p>
            <a:r>
              <a:rPr lang="en-US"/>
              <a:t>CHẨN ĐOÁN </a:t>
            </a:r>
          </a:p>
        </p:txBody>
      </p:sp>
      <p:sp>
        <p:nvSpPr>
          <p:cNvPr id="3" name="Content Placeholder 2"/>
          <p:cNvSpPr>
            <a:spLocks noGrp="1"/>
          </p:cNvSpPr>
          <p:nvPr>
            <p:ph idx="1"/>
          </p:nvPr>
        </p:nvSpPr>
        <p:spPr>
          <a:xfrm>
            <a:off x="457200" y="1609416"/>
            <a:ext cx="7543800" cy="5019984"/>
          </a:xfrm>
        </p:spPr>
        <p:txBody>
          <a:bodyPr/>
          <a:lstStyle/>
          <a:p>
            <a:pPr algn="just">
              <a:lnSpc>
                <a:spcPct val="150000"/>
              </a:lnSpc>
            </a:pPr>
            <a:r>
              <a:rPr lang="en-US"/>
              <a:t>MR DEFECOGRAPHY</a:t>
            </a:r>
          </a:p>
          <a:p>
            <a:pPr lvl="1" algn="just">
              <a:lnSpc>
                <a:spcPct val="150000"/>
              </a:lnSpc>
            </a:pPr>
            <a:r>
              <a:rPr lang="en-US"/>
              <a:t>Cộng hưởng từ cho biết thông tin có sa bản nâng, dãn rộng của đường H (đai quàng treo cơ nâng hậu môn), cơ thắt ngoài, cơ thắt  trong, cơ mu trực tràng</a:t>
            </a:r>
          </a:p>
          <a:p>
            <a:pPr lvl="1" algn="just">
              <a:lnSpc>
                <a:spcPct val="150000"/>
              </a:lnSpc>
            </a:pPr>
            <a:r>
              <a:rPr lang="en-US"/>
              <a:t>Cộng hưởng từ trên hai mặt phẳng trán và dọc giữa cho thông tin đầy đủ </a:t>
            </a:r>
          </a:p>
          <a:p>
            <a:pPr algn="just">
              <a:lnSpc>
                <a:spcPct val="150000"/>
              </a:lnSpc>
            </a:pPr>
            <a:r>
              <a:rPr lang="en-US"/>
              <a:t>PHÂN ĐỘ TRÊN MRI  </a:t>
            </a:r>
          </a:p>
        </p:txBody>
      </p:sp>
    </p:spTree>
    <p:extLst>
      <p:ext uri="{BB962C8B-B14F-4D97-AF65-F5344CB8AC3E}">
        <p14:creationId xmlns:p14="http://schemas.microsoft.com/office/powerpoint/2010/main" val="39443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85800"/>
            <a:ext cx="8001000" cy="623778"/>
          </a:xfrm>
        </p:spPr>
        <p:txBody>
          <a:bodyPr>
            <a:noAutofit/>
          </a:bodyPr>
          <a:lstStyle/>
          <a:p>
            <a:r>
              <a:rPr lang="en-US" sz="3200"/>
              <a:t>CỘNG HƯỞNG TỪ </a:t>
            </a:r>
            <a:br>
              <a:rPr lang="en-US" sz="3200"/>
            </a:br>
            <a:r>
              <a:rPr lang="en-US" sz="3200"/>
              <a:t>ĐỘNG HỌC SÀN CHẬU KHI TỐNG PHÂN  </a:t>
            </a:r>
          </a:p>
        </p:txBody>
      </p:sp>
      <p:sp>
        <p:nvSpPr>
          <p:cNvPr id="3" name="Content Placeholder 2"/>
          <p:cNvSpPr>
            <a:spLocks noGrp="1"/>
          </p:cNvSpPr>
          <p:nvPr>
            <p:ph idx="1"/>
          </p:nvPr>
        </p:nvSpPr>
        <p:spPr>
          <a:xfrm>
            <a:off x="228600" y="6253715"/>
            <a:ext cx="7391400" cy="457200"/>
          </a:xfrm>
        </p:spPr>
        <p:txBody>
          <a:bodyPr>
            <a:normAutofit/>
          </a:bodyPr>
          <a:lstStyle/>
          <a:p>
            <a:pPr marL="0" indent="0">
              <a:buNone/>
            </a:pPr>
            <a:r>
              <a:rPr lang="en-US" sz="2000"/>
              <a:t>Các thông tin: đường H, đường M, kích thước túi sa, loại túi sa </a:t>
            </a:r>
          </a:p>
        </p:txBody>
      </p:sp>
      <p:pic>
        <p:nvPicPr>
          <p:cNvPr id="7170" name="Picture 2" descr="hinh 16 b sa ban nang - duong H r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98779"/>
            <a:ext cx="4267200" cy="43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39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6705600" cy="685800"/>
          </a:xfrm>
        </p:spPr>
        <p:txBody>
          <a:bodyPr/>
          <a:lstStyle/>
          <a:p>
            <a:r>
              <a:rPr lang="en-US"/>
              <a:t>CỘNG HƯỞNG TỪ</a:t>
            </a:r>
          </a:p>
        </p:txBody>
      </p:sp>
      <p:sp>
        <p:nvSpPr>
          <p:cNvPr id="3" name="Content Placeholder 2"/>
          <p:cNvSpPr>
            <a:spLocks noGrp="1"/>
          </p:cNvSpPr>
          <p:nvPr>
            <p:ph idx="1"/>
          </p:nvPr>
        </p:nvSpPr>
        <p:spPr>
          <a:xfrm>
            <a:off x="952500" y="5715000"/>
            <a:ext cx="7391400" cy="457200"/>
          </a:xfrm>
        </p:spPr>
        <p:txBody>
          <a:bodyPr>
            <a:normAutofit/>
          </a:bodyPr>
          <a:lstStyle/>
          <a:p>
            <a:pPr marL="0" indent="0">
              <a:buNone/>
            </a:pPr>
            <a:r>
              <a:rPr lang="en-US" sz="2000"/>
              <a:t>Các thông tin: kích thước túi sa, loại túi sa, đường kính cổ túi  </a:t>
            </a:r>
          </a:p>
        </p:txBody>
      </p:sp>
      <p:pic>
        <p:nvPicPr>
          <p:cNvPr id="5" name="Picture 4" descr="K:\DCIM\101MSDCF\DSC04218.JPG"/>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5788" t="4210" r="2807" b="1460"/>
          <a:stretch/>
        </p:blipFill>
        <p:spPr bwMode="auto">
          <a:xfrm>
            <a:off x="1524000" y="914400"/>
            <a:ext cx="5410200" cy="4724400"/>
          </a:xfrm>
          <a:prstGeom prst="rect">
            <a:avLst/>
          </a:prstGeom>
          <a:noFill/>
          <a:ln>
            <a:noFill/>
          </a:ln>
        </p:spPr>
      </p:pic>
    </p:spTree>
    <p:extLst>
      <p:ext uri="{BB962C8B-B14F-4D97-AF65-F5344CB8AC3E}">
        <p14:creationId xmlns:p14="http://schemas.microsoft.com/office/powerpoint/2010/main" val="19606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6705600" cy="685800"/>
          </a:xfrm>
        </p:spPr>
        <p:txBody>
          <a:bodyPr/>
          <a:lstStyle/>
          <a:p>
            <a:r>
              <a:rPr lang="en-US"/>
              <a:t>CỘNG HƯỞNG TỪ</a:t>
            </a:r>
          </a:p>
        </p:txBody>
      </p:sp>
      <p:sp>
        <p:nvSpPr>
          <p:cNvPr id="3" name="Content Placeholder 2"/>
          <p:cNvSpPr>
            <a:spLocks noGrp="1"/>
          </p:cNvSpPr>
          <p:nvPr>
            <p:ph idx="1"/>
          </p:nvPr>
        </p:nvSpPr>
        <p:spPr>
          <a:xfrm>
            <a:off x="609600" y="6324600"/>
            <a:ext cx="7391400" cy="457200"/>
          </a:xfrm>
        </p:spPr>
        <p:txBody>
          <a:bodyPr>
            <a:normAutofit/>
          </a:bodyPr>
          <a:lstStyle/>
          <a:p>
            <a:pPr marL="0" indent="0">
              <a:buNone/>
            </a:pPr>
            <a:r>
              <a:rPr lang="en-US" sz="2000"/>
              <a:t>Các thông tin: ứ gel trong túi sau khi bệnh nhân rặn tối đa </a:t>
            </a:r>
          </a:p>
        </p:txBody>
      </p:sp>
      <p:pic>
        <p:nvPicPr>
          <p:cNvPr id="6" name="Picture 5" descr="C:\Users\Dinh Cuong\Desktop\New folder\DSC04853.JPG"/>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5400000">
            <a:off x="1562100" y="1165256"/>
            <a:ext cx="5334000" cy="4800600"/>
          </a:xfrm>
          <a:prstGeom prst="rect">
            <a:avLst/>
          </a:prstGeom>
          <a:noFill/>
          <a:ln>
            <a:noFill/>
          </a:ln>
        </p:spPr>
      </p:pic>
    </p:spTree>
    <p:extLst>
      <p:ext uri="{BB962C8B-B14F-4D97-AF65-F5344CB8AC3E}">
        <p14:creationId xmlns:p14="http://schemas.microsoft.com/office/powerpoint/2010/main" val="20581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84206106"/>
              </p:ext>
            </p:extLst>
          </p:nvPr>
        </p:nvGraphicFramePr>
        <p:xfrm>
          <a:off x="1143000" y="2971800"/>
          <a:ext cx="6629401" cy="3200400"/>
        </p:xfrm>
        <a:graphic>
          <a:graphicData uri="http://schemas.openxmlformats.org/drawingml/2006/table">
            <a:tbl>
              <a:tblPr firstRow="1" firstCol="1" lastRow="1" lastCol="1" bandRow="1" bandCol="1">
                <a:tableStyleId>{5C22544A-7EE6-4342-B048-85BDC9FD1C3A}</a:tableStyleId>
              </a:tblPr>
              <a:tblGrid>
                <a:gridCol w="3402701">
                  <a:extLst>
                    <a:ext uri="{9D8B030D-6E8A-4147-A177-3AD203B41FA5}">
                      <a16:colId xmlns:a16="http://schemas.microsoft.com/office/drawing/2014/main" val="20000"/>
                    </a:ext>
                  </a:extLst>
                </a:gridCol>
                <a:gridCol w="3226700">
                  <a:extLst>
                    <a:ext uri="{9D8B030D-6E8A-4147-A177-3AD203B41FA5}">
                      <a16:colId xmlns:a16="http://schemas.microsoft.com/office/drawing/2014/main" val="20001"/>
                    </a:ext>
                  </a:extLst>
                </a:gridCol>
              </a:tblGrid>
              <a:tr h="800100">
                <a:tc>
                  <a:txBody>
                    <a:bodyPr/>
                    <a:lstStyle/>
                    <a:p>
                      <a:pPr algn="just">
                        <a:lnSpc>
                          <a:spcPct val="150000"/>
                        </a:lnSpc>
                        <a:spcAft>
                          <a:spcPts val="0"/>
                        </a:spcAft>
                      </a:pPr>
                      <a:r>
                        <a:rPr lang="en-US" sz="2400">
                          <a:effectLst/>
                        </a:rPr>
                        <a:t>Mức độ</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Độ lớn của túi</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0"/>
                  </a:ext>
                </a:extLst>
              </a:tr>
              <a:tr h="800100">
                <a:tc>
                  <a:txBody>
                    <a:bodyPr/>
                    <a:lstStyle/>
                    <a:p>
                      <a:pPr algn="just">
                        <a:lnSpc>
                          <a:spcPct val="150000"/>
                        </a:lnSpc>
                        <a:spcAft>
                          <a:spcPts val="0"/>
                        </a:spcAft>
                      </a:pPr>
                      <a:r>
                        <a:rPr lang="en-US" sz="2400">
                          <a:effectLst/>
                        </a:rPr>
                        <a:t>I (nhẹ)</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&lt; 2cm</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1"/>
                  </a:ext>
                </a:extLst>
              </a:tr>
              <a:tr h="800100">
                <a:tc>
                  <a:txBody>
                    <a:bodyPr/>
                    <a:lstStyle/>
                    <a:p>
                      <a:pPr algn="just">
                        <a:lnSpc>
                          <a:spcPct val="150000"/>
                        </a:lnSpc>
                        <a:spcAft>
                          <a:spcPts val="0"/>
                        </a:spcAft>
                      </a:pPr>
                      <a:r>
                        <a:rPr lang="en-US" sz="2400">
                          <a:effectLst/>
                        </a:rPr>
                        <a:t>II (trung bình)</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2 - 4cm</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2"/>
                  </a:ext>
                </a:extLst>
              </a:tr>
              <a:tr h="800100">
                <a:tc>
                  <a:txBody>
                    <a:bodyPr/>
                    <a:lstStyle/>
                    <a:p>
                      <a:pPr algn="just">
                        <a:lnSpc>
                          <a:spcPct val="150000"/>
                        </a:lnSpc>
                        <a:spcAft>
                          <a:spcPts val="0"/>
                        </a:spcAft>
                      </a:pPr>
                      <a:r>
                        <a:rPr lang="en-US" sz="2400">
                          <a:effectLst/>
                        </a:rPr>
                        <a:t>III (nặng)</a:t>
                      </a:r>
                      <a:endParaRPr lang="en-US" sz="2400">
                        <a:effectLst/>
                        <a:latin typeface="Times New Roman"/>
                        <a:ea typeface="Times New Roman"/>
                      </a:endParaRPr>
                    </a:p>
                  </a:txBody>
                  <a:tcPr marL="68580" marR="68580" marT="0" marB="0"/>
                </a:tc>
                <a:tc>
                  <a:txBody>
                    <a:bodyPr/>
                    <a:lstStyle/>
                    <a:p>
                      <a:pPr algn="just">
                        <a:lnSpc>
                          <a:spcPct val="150000"/>
                        </a:lnSpc>
                        <a:spcAft>
                          <a:spcPts val="0"/>
                        </a:spcAft>
                      </a:pPr>
                      <a:r>
                        <a:rPr lang="en-US" sz="2400">
                          <a:effectLst/>
                        </a:rPr>
                        <a:t>&gt; 4cm</a:t>
                      </a:r>
                      <a:endParaRPr lang="en-US" sz="2400">
                        <a:effectLst/>
                        <a:latin typeface="Times New Roman"/>
                        <a:ea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5" name="TextBox 4"/>
          <p:cNvSpPr txBox="1"/>
          <p:nvPr/>
        </p:nvSpPr>
        <p:spPr>
          <a:xfrm>
            <a:off x="1419885" y="1143000"/>
            <a:ext cx="5791200" cy="1420325"/>
          </a:xfrm>
          <a:prstGeom prst="rect">
            <a:avLst/>
          </a:prstGeom>
          <a:noFill/>
        </p:spPr>
        <p:txBody>
          <a:bodyPr wrap="square" rtlCol="0">
            <a:spAutoFit/>
          </a:bodyPr>
          <a:lstStyle/>
          <a:p>
            <a:pPr algn="ctr">
              <a:lnSpc>
                <a:spcPct val="150000"/>
              </a:lnSpc>
            </a:pPr>
            <a:r>
              <a:rPr lang="en-US" sz="2000" b="1">
                <a:solidFill>
                  <a:schemeClr val="bg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PHÂN ĐỘ SA TRỰC TRÀNG KIỂU TÚI TRÊN CỘNG HƯỞNG TỪ ĐỘNG HỌC </a:t>
            </a:r>
          </a:p>
          <a:p>
            <a:pPr algn="ctr">
              <a:lnSpc>
                <a:spcPct val="150000"/>
              </a:lnSpc>
            </a:pPr>
            <a:r>
              <a:rPr lang="en-US" sz="2000" b="1">
                <a:solidFill>
                  <a:schemeClr val="bg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(Barbaric và Yang 1999)</a:t>
            </a:r>
          </a:p>
        </p:txBody>
      </p:sp>
      <p:sp>
        <p:nvSpPr>
          <p:cNvPr id="6" name="Title 1"/>
          <p:cNvSpPr txBox="1">
            <a:spLocks/>
          </p:cNvSpPr>
          <p:nvPr/>
        </p:nvSpPr>
        <p:spPr>
          <a:xfrm>
            <a:off x="1050202" y="76200"/>
            <a:ext cx="6172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CỘNG HƯỞNG TỪ</a:t>
            </a:r>
          </a:p>
        </p:txBody>
      </p:sp>
    </p:spTree>
    <p:extLst>
      <p:ext uri="{BB962C8B-B14F-4D97-AF65-F5344CB8AC3E}">
        <p14:creationId xmlns:p14="http://schemas.microsoft.com/office/powerpoint/2010/main" val="254223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title"/>
          </p:nvPr>
        </p:nvSpPr>
        <p:spPr>
          <a:xfrm>
            <a:off x="457200" y="274638"/>
            <a:ext cx="8229600" cy="792162"/>
          </a:xfrm>
        </p:spPr>
        <p:txBody>
          <a:bodyPr/>
          <a:lstStyle/>
          <a:p>
            <a:r>
              <a:rPr lang="en-US" altLang="en-US" sz="4000">
                <a:latin typeface="VNI-Avo" pitchFamily="2" charset="0"/>
              </a:rPr>
              <a:t>NGUYEÂN NHAÂN TAÙO BOÙN</a:t>
            </a:r>
          </a:p>
        </p:txBody>
      </p:sp>
      <p:sp>
        <p:nvSpPr>
          <p:cNvPr id="17411" name="Rectangle 2"/>
          <p:cNvSpPr>
            <a:spLocks noGrp="1" noChangeArrowheads="1"/>
          </p:cNvSpPr>
          <p:nvPr>
            <p:ph idx="1"/>
          </p:nvPr>
        </p:nvSpPr>
        <p:spPr>
          <a:xfrm>
            <a:off x="381000" y="1295400"/>
            <a:ext cx="7772400" cy="5562600"/>
          </a:xfrm>
        </p:spPr>
        <p:txBody>
          <a:bodyPr/>
          <a:lstStyle/>
          <a:p>
            <a:pPr>
              <a:lnSpc>
                <a:spcPct val="130000"/>
              </a:lnSpc>
              <a:buFontTx/>
              <a:buNone/>
            </a:pPr>
            <a:r>
              <a:rPr lang="en-US" altLang="en-US" sz="2800">
                <a:solidFill>
                  <a:schemeClr val="folHlink"/>
                </a:solidFill>
                <a:latin typeface="VNI-Times" pitchFamily="2" charset="0"/>
              </a:rPr>
              <a:t>      </a:t>
            </a:r>
            <a:r>
              <a:rPr lang="en-US" altLang="en-US" sz="2800">
                <a:latin typeface="VNI-Times" pitchFamily="2" charset="0"/>
              </a:rPr>
              <a:t>Anthony Lembo :  1.000 BN  Taùo Boùn - 10/2003 </a:t>
            </a:r>
          </a:p>
          <a:p>
            <a:pPr>
              <a:lnSpc>
                <a:spcPct val="130000"/>
              </a:lnSpc>
              <a:buClr>
                <a:srgbClr val="FFFF66"/>
              </a:buClr>
              <a:buFont typeface="Wingdings" pitchFamily="2" charset="2"/>
              <a:buChar char="ü"/>
            </a:pPr>
            <a:r>
              <a:rPr lang="en-US" altLang="en-US" sz="2800">
                <a:solidFill>
                  <a:schemeClr val="folHlink"/>
                </a:solidFill>
                <a:latin typeface="VNI-Times" pitchFamily="2" charset="0"/>
              </a:rPr>
              <a:t> </a:t>
            </a:r>
            <a:r>
              <a:rPr lang="en-US" altLang="en-US" sz="2800">
                <a:latin typeface="VNI-Times" pitchFamily="2" charset="0"/>
              </a:rPr>
              <a:t>Ñaïi traøng co boùp BT : </a:t>
            </a:r>
            <a:r>
              <a:rPr lang="en-US" altLang="en-US" sz="2800" b="1">
                <a:solidFill>
                  <a:srgbClr val="FF0000"/>
                </a:solidFill>
                <a:effectLst>
                  <a:outerShdw blurRad="38100" dist="38100" dir="2700000" algn="tl">
                    <a:srgbClr val="000000">
                      <a:alpha val="43137"/>
                    </a:srgbClr>
                  </a:outerShdw>
                </a:effectLst>
                <a:latin typeface="VNI-Times" pitchFamily="2" charset="0"/>
              </a:rPr>
              <a:t>59%</a:t>
            </a:r>
            <a:r>
              <a:rPr lang="en-US" altLang="en-US" sz="2800">
                <a:latin typeface="VNI-Times" pitchFamily="2" charset="0"/>
              </a:rPr>
              <a:t>  (TB chöùc naêng)</a:t>
            </a:r>
          </a:p>
          <a:p>
            <a:pPr>
              <a:lnSpc>
                <a:spcPct val="130000"/>
              </a:lnSpc>
              <a:buClr>
                <a:srgbClr val="FFFF66"/>
              </a:buClr>
              <a:buFont typeface="Wingdings" pitchFamily="2" charset="2"/>
              <a:buChar char="ü"/>
            </a:pPr>
            <a:r>
              <a:rPr lang="en-US" altLang="en-US" sz="2800">
                <a:latin typeface="VNI-Times" pitchFamily="2" charset="0"/>
              </a:rPr>
              <a:t> Giaûm ñoäng ÑT  : </a:t>
            </a:r>
            <a:r>
              <a:rPr lang="en-US" altLang="en-US" sz="2800" b="1">
                <a:solidFill>
                  <a:srgbClr val="FF0000"/>
                </a:solidFill>
                <a:effectLst>
                  <a:outerShdw blurRad="38100" dist="38100" dir="2700000" algn="tl">
                    <a:srgbClr val="000000">
                      <a:alpha val="43137"/>
                    </a:srgbClr>
                  </a:outerShdw>
                </a:effectLst>
                <a:latin typeface="VNI-Times" pitchFamily="2" charset="0"/>
              </a:rPr>
              <a:t>13%</a:t>
            </a:r>
            <a:r>
              <a:rPr lang="en-US" altLang="en-US" sz="2800" b="1">
                <a:latin typeface="VNI-Times" pitchFamily="2" charset="0"/>
              </a:rPr>
              <a:t> </a:t>
            </a:r>
            <a:r>
              <a:rPr lang="en-US" altLang="en-US" sz="2800">
                <a:latin typeface="VNI-Times" pitchFamily="2" charset="0"/>
              </a:rPr>
              <a:t>(Slow Transit Colonic) 	</a:t>
            </a:r>
          </a:p>
          <a:p>
            <a:pPr>
              <a:lnSpc>
                <a:spcPct val="130000"/>
              </a:lnSpc>
              <a:buClr>
                <a:srgbClr val="FFFF66"/>
              </a:buClr>
              <a:buFont typeface="Wingdings" pitchFamily="2" charset="2"/>
              <a:buChar char="ü"/>
            </a:pPr>
            <a:r>
              <a:rPr lang="en-US" altLang="en-US" sz="2800">
                <a:latin typeface="VNI-Times" pitchFamily="2" charset="0"/>
              </a:rPr>
              <a:t>HC Taéc ngheõn ñöôøng ra:</a:t>
            </a:r>
            <a:r>
              <a:rPr lang="en-US" altLang="en-US" sz="2800" b="1">
                <a:solidFill>
                  <a:srgbClr val="FF0000"/>
                </a:solidFill>
                <a:effectLst>
                  <a:outerShdw blurRad="38100" dist="38100" dir="2700000" algn="tl">
                    <a:srgbClr val="000000">
                      <a:alpha val="43137"/>
                    </a:srgbClr>
                  </a:outerShdw>
                </a:effectLst>
                <a:latin typeface="VNI-Times" pitchFamily="2" charset="0"/>
              </a:rPr>
              <a:t>25 %</a:t>
            </a:r>
            <a:r>
              <a:rPr lang="en-US" altLang="en-US" sz="2800">
                <a:latin typeface="VNI-Times" pitchFamily="2" charset="0"/>
              </a:rPr>
              <a:t>(Obstructed defecation)</a:t>
            </a:r>
            <a:endParaRPr lang="en-US" altLang="en-US" sz="2800" b="1">
              <a:latin typeface="VNI-Times" pitchFamily="2" charset="0"/>
            </a:endParaRPr>
          </a:p>
          <a:p>
            <a:pPr>
              <a:lnSpc>
                <a:spcPct val="130000"/>
              </a:lnSpc>
              <a:buClr>
                <a:srgbClr val="FFFF66"/>
              </a:buClr>
              <a:buFont typeface="Wingdings" pitchFamily="2" charset="2"/>
              <a:buChar char="ü"/>
            </a:pPr>
            <a:r>
              <a:rPr lang="en-US" altLang="en-US" sz="2800">
                <a:latin typeface="VNI-Times" pitchFamily="2" charset="0"/>
              </a:rPr>
              <a:t>HC Taéc ngheõn ñöôøng ra + Ñôø ÑT : </a:t>
            </a:r>
            <a:r>
              <a:rPr lang="en-US" altLang="en-US" sz="2800" b="1">
                <a:solidFill>
                  <a:srgbClr val="FF0000"/>
                </a:solidFill>
                <a:effectLst>
                  <a:outerShdw blurRad="38100" dist="38100" dir="2700000" algn="tl">
                    <a:srgbClr val="000000">
                      <a:alpha val="43137"/>
                    </a:srgbClr>
                  </a:outerShdw>
                </a:effectLst>
                <a:latin typeface="VNI-Times" pitchFamily="2" charset="0"/>
              </a:rPr>
              <a:t>3%</a:t>
            </a:r>
            <a:endParaRPr lang="en-US" altLang="en-US" sz="2800">
              <a:solidFill>
                <a:srgbClr val="FF0000"/>
              </a:solidFill>
              <a:effectLst>
                <a:outerShdw blurRad="38100" dist="38100" dir="2700000" algn="tl">
                  <a:srgbClr val="000000">
                    <a:alpha val="43137"/>
                  </a:srgbClr>
                </a:outerShdw>
              </a:effectLst>
              <a:latin typeface="VNI-Times" pitchFamily="2" charset="0"/>
            </a:endParaRPr>
          </a:p>
          <a:p>
            <a:pPr algn="r">
              <a:lnSpc>
                <a:spcPct val="80000"/>
              </a:lnSpc>
              <a:buFontTx/>
              <a:buNone/>
            </a:pPr>
            <a:endParaRPr lang="en-US" altLang="en-US" sz="2800">
              <a:latin typeface="VNI-Times" pitchFamily="2" charset="0"/>
            </a:endParaRPr>
          </a:p>
          <a:p>
            <a:pPr algn="r">
              <a:lnSpc>
                <a:spcPct val="80000"/>
              </a:lnSpc>
              <a:buFontTx/>
              <a:buNone/>
            </a:pPr>
            <a:endParaRPr lang="en-US" altLang="en-US" sz="1200">
              <a:latin typeface="VNI-Avo" pitchFamily="2" charset="0"/>
            </a:endParaRPr>
          </a:p>
          <a:p>
            <a:pPr algn="r">
              <a:lnSpc>
                <a:spcPct val="80000"/>
              </a:lnSpc>
              <a:buFontTx/>
              <a:buNone/>
            </a:pPr>
            <a:r>
              <a:rPr lang="en-US" altLang="en-US" sz="1200">
                <a:latin typeface="VNI-Avo" pitchFamily="2" charset="0"/>
              </a:rPr>
              <a:t>Anthony Lembo, M.D . </a:t>
            </a:r>
          </a:p>
          <a:p>
            <a:pPr algn="r">
              <a:lnSpc>
                <a:spcPct val="80000"/>
              </a:lnSpc>
              <a:buFontTx/>
              <a:buNone/>
            </a:pPr>
            <a:r>
              <a:rPr lang="en-US" altLang="en-US" sz="1200">
                <a:latin typeface="VNI-Avo" pitchFamily="2" charset="0"/>
              </a:rPr>
              <a:t>	 &amp;  Michael  Camilleri, M.D </a:t>
            </a:r>
          </a:p>
          <a:p>
            <a:pPr algn="r">
              <a:lnSpc>
                <a:spcPct val="80000"/>
              </a:lnSpc>
              <a:buFontTx/>
              <a:buNone/>
            </a:pPr>
            <a:r>
              <a:rPr lang="en-US" altLang="en-US" sz="1200">
                <a:latin typeface="VNI-Avo" pitchFamily="2" charset="0"/>
              </a:rPr>
              <a:t>Current concepts Chronic Constipation.</a:t>
            </a:r>
          </a:p>
          <a:p>
            <a:pPr algn="r">
              <a:lnSpc>
                <a:spcPct val="80000"/>
              </a:lnSpc>
              <a:buFontTx/>
              <a:buNone/>
            </a:pPr>
            <a:r>
              <a:rPr lang="en-US" altLang="en-US" sz="1200">
                <a:latin typeface="VNI-Avo" pitchFamily="2" charset="0"/>
              </a:rPr>
              <a:t>N Engl J Med 2003 ;349:1360-8.  October 2, 2003</a:t>
            </a:r>
          </a:p>
          <a:p>
            <a:pPr>
              <a:lnSpc>
                <a:spcPct val="80000"/>
              </a:lnSpc>
              <a:buClr>
                <a:srgbClr val="FFFF66"/>
              </a:buClr>
              <a:buFont typeface="Wingdings" pitchFamily="2" charset="2"/>
              <a:buChar char="ü"/>
            </a:pPr>
            <a:endParaRPr lang="en-US" altLang="en-US" sz="1200">
              <a:latin typeface="VNI-Avo" pitchFamily="2" charset="0"/>
            </a:endParaRPr>
          </a:p>
          <a:p>
            <a:pPr>
              <a:lnSpc>
                <a:spcPct val="80000"/>
              </a:lnSpc>
              <a:buClr>
                <a:srgbClr val="FFFF66"/>
              </a:buClr>
              <a:buFont typeface="Wingdings" pitchFamily="2" charset="2"/>
              <a:buChar char="ü"/>
            </a:pPr>
            <a:endParaRPr lang="en-US" altLang="en-US" sz="1200">
              <a:latin typeface="VNI-Avo" pitchFamily="2" charset="0"/>
            </a:endParaRPr>
          </a:p>
          <a:p>
            <a:pPr>
              <a:lnSpc>
                <a:spcPct val="80000"/>
              </a:lnSpc>
              <a:buClr>
                <a:srgbClr val="FFFF66"/>
              </a:buClr>
              <a:buFont typeface="Wingdings" pitchFamily="2" charset="2"/>
              <a:buChar char="ü"/>
            </a:pPr>
            <a:endParaRPr lang="en-US" altLang="en-US" sz="600">
              <a:latin typeface="VNI-Avo" pitchFamily="2" charset="0"/>
            </a:endParaRPr>
          </a:p>
        </p:txBody>
      </p:sp>
    </p:spTree>
    <p:extLst>
      <p:ext uri="{BB962C8B-B14F-4D97-AF65-F5344CB8AC3E}">
        <p14:creationId xmlns:p14="http://schemas.microsoft.com/office/powerpoint/2010/main" val="79117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7239000" cy="701040"/>
          </a:xfrm>
        </p:spPr>
        <p:style>
          <a:lnRef idx="0">
            <a:schemeClr val="accent4"/>
          </a:lnRef>
          <a:fillRef idx="3">
            <a:schemeClr val="accent4"/>
          </a:fillRef>
          <a:effectRef idx="3">
            <a:schemeClr val="accent4"/>
          </a:effectRef>
          <a:fontRef idx="minor">
            <a:schemeClr val="lt1"/>
          </a:fontRef>
        </p:style>
        <p:txBody>
          <a:bodyPr/>
          <a:lstStyle/>
          <a:p>
            <a:r>
              <a:rPr lang="en-US"/>
              <a:t>CHẨN ĐOÁN </a:t>
            </a:r>
          </a:p>
        </p:txBody>
      </p:sp>
      <p:sp>
        <p:nvSpPr>
          <p:cNvPr id="3" name="Content Placeholder 2"/>
          <p:cNvSpPr>
            <a:spLocks noGrp="1"/>
          </p:cNvSpPr>
          <p:nvPr>
            <p:ph idx="1"/>
          </p:nvPr>
        </p:nvSpPr>
        <p:spPr>
          <a:xfrm>
            <a:off x="457200" y="2286000"/>
            <a:ext cx="7239000" cy="2895600"/>
          </a:xfrm>
        </p:spPr>
        <p:txBody>
          <a:bodyPr/>
          <a:lstStyle/>
          <a:p>
            <a:r>
              <a:rPr lang="en-US"/>
              <a:t>ĐO ÁP LỰC CƠ VÒNG </a:t>
            </a:r>
          </a:p>
          <a:p>
            <a:r>
              <a:rPr lang="en-US"/>
              <a:t>ĐIỆN CƠ </a:t>
            </a:r>
          </a:p>
          <a:p>
            <a:r>
              <a:rPr lang="en-US"/>
              <a:t>SIÊU ÂM QUA LÒNG TRỰC TRÀNG </a:t>
            </a:r>
          </a:p>
          <a:p>
            <a:r>
              <a:rPr lang="en-US"/>
              <a:t>THỜI GIAN VẬN ĐỘNG ĐẠI TRÀNG (COLONIC TRANSIT)</a:t>
            </a:r>
          </a:p>
        </p:txBody>
      </p:sp>
    </p:spTree>
    <p:extLst>
      <p:ext uri="{BB962C8B-B14F-4D97-AF65-F5344CB8AC3E}">
        <p14:creationId xmlns:p14="http://schemas.microsoft.com/office/powerpoint/2010/main" val="131327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39000" cy="701040"/>
          </a:xfrm>
        </p:spPr>
        <p:style>
          <a:lnRef idx="0">
            <a:schemeClr val="accent5"/>
          </a:lnRef>
          <a:fillRef idx="3">
            <a:schemeClr val="accent5"/>
          </a:fillRef>
          <a:effectRef idx="3">
            <a:schemeClr val="accent5"/>
          </a:effectRef>
          <a:fontRef idx="minor">
            <a:schemeClr val="lt1"/>
          </a:fontRef>
        </p:style>
        <p:txBody>
          <a:bodyPr/>
          <a:lstStyle/>
          <a:p>
            <a:r>
              <a:rPr lang="en-US"/>
              <a:t>TÓM TẮT </a:t>
            </a:r>
          </a:p>
        </p:txBody>
      </p:sp>
      <p:sp>
        <p:nvSpPr>
          <p:cNvPr id="3" name="Content Placeholder 2"/>
          <p:cNvSpPr>
            <a:spLocks noGrp="1"/>
          </p:cNvSpPr>
          <p:nvPr>
            <p:ph idx="1"/>
          </p:nvPr>
        </p:nvSpPr>
        <p:spPr>
          <a:xfrm>
            <a:off x="457200" y="1340176"/>
            <a:ext cx="7467600" cy="5441624"/>
          </a:xfrm>
        </p:spPr>
        <p:txBody>
          <a:bodyPr>
            <a:normAutofit fontScale="92500"/>
          </a:bodyPr>
          <a:lstStyle/>
          <a:p>
            <a:pPr>
              <a:lnSpc>
                <a:spcPct val="150000"/>
              </a:lnSpc>
            </a:pPr>
            <a:r>
              <a:rPr lang="en-US"/>
              <a:t>Đặc điểm lâm sàng </a:t>
            </a:r>
          </a:p>
          <a:p>
            <a:pPr lvl="1">
              <a:lnSpc>
                <a:spcPct val="150000"/>
              </a:lnSpc>
            </a:pPr>
            <a:r>
              <a:rPr lang="en-US"/>
              <a:t>Triệu chứng chính: đại tiện không hết phân, khối phồng trong âm đạo, dùng tay ép âm đạo hay tầng sinh môn khi đại tiện </a:t>
            </a:r>
          </a:p>
          <a:p>
            <a:pPr lvl="1">
              <a:lnSpc>
                <a:spcPct val="150000"/>
              </a:lnSpc>
            </a:pPr>
            <a:r>
              <a:rPr lang="en-US"/>
              <a:t>Mức độ </a:t>
            </a:r>
          </a:p>
          <a:p>
            <a:pPr>
              <a:lnSpc>
                <a:spcPct val="150000"/>
              </a:lnSpc>
            </a:pPr>
            <a:r>
              <a:rPr lang="en-US"/>
              <a:t>Hình ảnh học </a:t>
            </a:r>
          </a:p>
          <a:p>
            <a:pPr lvl="1">
              <a:lnSpc>
                <a:spcPct val="150000"/>
              </a:lnSpc>
            </a:pPr>
            <a:r>
              <a:rPr lang="vi-VN"/>
              <a:t>Thương tổn</a:t>
            </a:r>
            <a:r>
              <a:rPr lang="en-US"/>
              <a:t> giải phẫu: mức cao, giữa hay thấp (De Lancey); kích thước (độ I-III)</a:t>
            </a:r>
          </a:p>
          <a:p>
            <a:pPr lvl="1">
              <a:lnSpc>
                <a:spcPct val="150000"/>
              </a:lnSpc>
            </a:pPr>
            <a:r>
              <a:rPr lang="en-US"/>
              <a:t>Phân loại Marti </a:t>
            </a:r>
          </a:p>
          <a:p>
            <a:pPr lvl="1">
              <a:lnSpc>
                <a:spcPct val="150000"/>
              </a:lnSpc>
            </a:pPr>
            <a:r>
              <a:rPr lang="en-US"/>
              <a:t>Rối loạn sàn chậu đi kèm </a:t>
            </a:r>
          </a:p>
        </p:txBody>
      </p:sp>
    </p:spTree>
    <p:extLst>
      <p:ext uri="{BB962C8B-B14F-4D97-AF65-F5344CB8AC3E}">
        <p14:creationId xmlns:p14="http://schemas.microsoft.com/office/powerpoint/2010/main" val="11832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1213-8231-411C-A5A3-E9763B7C3CD2}"/>
              </a:ext>
            </a:extLst>
          </p:cNvPr>
          <p:cNvSpPr>
            <a:spLocks noGrp="1"/>
          </p:cNvSpPr>
          <p:nvPr>
            <p:ph type="title"/>
          </p:nvPr>
        </p:nvSpPr>
        <p:spPr>
          <a:xfrm>
            <a:off x="685800" y="1643062"/>
            <a:ext cx="7086600" cy="3571875"/>
          </a:xfrm>
        </p:spPr>
        <p:txBody>
          <a:bodyPr>
            <a:normAutofit/>
          </a:bodyPr>
          <a:lstStyle/>
          <a:p>
            <a:pPr algn="l">
              <a:lnSpc>
                <a:spcPct val="150000"/>
              </a:lnSpc>
            </a:pPr>
            <a:r>
              <a:rPr lang="en-US"/>
              <a:t>CÁC P</a:t>
            </a:r>
            <a:r>
              <a:rPr lang="vi-VN"/>
              <a:t>HƯƠNG PHÁ</a:t>
            </a:r>
            <a:r>
              <a:rPr lang="en-US"/>
              <a:t>P </a:t>
            </a:r>
            <a:br>
              <a:rPr lang="en-US"/>
            </a:br>
            <a:r>
              <a:rPr lang="en-US"/>
              <a:t>ĐIỀU TRỊ </a:t>
            </a:r>
            <a:br>
              <a:rPr lang="en-US"/>
            </a:br>
            <a:r>
              <a:rPr lang="en-US">
                <a:solidFill>
                  <a:srgbClr val="FF0000"/>
                </a:solidFill>
                <a:effectLst>
                  <a:outerShdw blurRad="38100" dist="38100" dir="2700000" algn="tl">
                    <a:srgbClr val="000000">
                      <a:alpha val="43137"/>
                    </a:srgbClr>
                  </a:outerShdw>
                </a:effectLst>
              </a:rPr>
              <a:t>SA TRỰC TRÀNG KIỂU TÚI  </a:t>
            </a:r>
          </a:p>
        </p:txBody>
      </p:sp>
    </p:spTree>
    <p:extLst>
      <p:ext uri="{BB962C8B-B14F-4D97-AF65-F5344CB8AC3E}">
        <p14:creationId xmlns:p14="http://schemas.microsoft.com/office/powerpoint/2010/main" val="308439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157D-933D-49E0-A9D8-63431F0B3F57}"/>
              </a:ext>
            </a:extLst>
          </p:cNvPr>
          <p:cNvSpPr>
            <a:spLocks noGrp="1"/>
          </p:cNvSpPr>
          <p:nvPr>
            <p:ph type="title"/>
          </p:nvPr>
        </p:nvSpPr>
        <p:spPr>
          <a:xfrm>
            <a:off x="457200" y="320040"/>
            <a:ext cx="7239000" cy="822960"/>
          </a:xfrm>
        </p:spPr>
        <p:txBody>
          <a:bodyPr/>
          <a:lstStyle/>
          <a:p>
            <a:r>
              <a:rPr lang="en-US"/>
              <a:t>Điều trị nội khoa</a:t>
            </a:r>
          </a:p>
        </p:txBody>
      </p:sp>
      <p:sp>
        <p:nvSpPr>
          <p:cNvPr id="3" name="Content Placeholder 2">
            <a:extLst>
              <a:ext uri="{FF2B5EF4-FFF2-40B4-BE49-F238E27FC236}">
                <a16:creationId xmlns:a16="http://schemas.microsoft.com/office/drawing/2014/main" id="{7A6E5636-B85C-421A-9A0D-3EC39F57D97D}"/>
              </a:ext>
            </a:extLst>
          </p:cNvPr>
          <p:cNvSpPr>
            <a:spLocks noGrp="1"/>
          </p:cNvSpPr>
          <p:nvPr>
            <p:ph idx="1"/>
          </p:nvPr>
        </p:nvSpPr>
        <p:spPr>
          <a:xfrm>
            <a:off x="685800" y="1597188"/>
            <a:ext cx="6705600" cy="3279612"/>
          </a:xfrm>
        </p:spPr>
        <p:txBody>
          <a:bodyPr>
            <a:normAutofit/>
          </a:bodyPr>
          <a:lstStyle/>
          <a:p>
            <a:r>
              <a:rPr lang="en-US"/>
              <a:t>Chế độ ăn nhiều chất xơ </a:t>
            </a:r>
          </a:p>
          <a:p>
            <a:r>
              <a:rPr lang="en-US"/>
              <a:t>Các loại thuốc bổ sung chất xơ và thuốc nhuận trường </a:t>
            </a:r>
          </a:p>
          <a:p>
            <a:r>
              <a:rPr lang="en-US"/>
              <a:t>Uống đủ nước </a:t>
            </a:r>
          </a:p>
          <a:p>
            <a:r>
              <a:rPr lang="en-US"/>
              <a:t>Tập phản hồi sinh học (biofeedback)</a:t>
            </a:r>
          </a:p>
          <a:p>
            <a:r>
              <a:rPr lang="en-US"/>
              <a:t>Tập vật lý trị liệu: tự tập, tập với máy hỗ trợ </a:t>
            </a:r>
          </a:p>
        </p:txBody>
      </p:sp>
      <p:sp>
        <p:nvSpPr>
          <p:cNvPr id="4" name="Content Placeholder 2">
            <a:extLst>
              <a:ext uri="{FF2B5EF4-FFF2-40B4-BE49-F238E27FC236}">
                <a16:creationId xmlns:a16="http://schemas.microsoft.com/office/drawing/2014/main" id="{5B9F8F3D-3DAE-4C67-83D6-0B086665E72D}"/>
              </a:ext>
            </a:extLst>
          </p:cNvPr>
          <p:cNvSpPr txBox="1">
            <a:spLocks/>
          </p:cNvSpPr>
          <p:nvPr/>
        </p:nvSpPr>
        <p:spPr>
          <a:xfrm>
            <a:off x="685800" y="5248584"/>
            <a:ext cx="6705600" cy="1066800"/>
          </a:xfrm>
          <a:prstGeom prst="rect">
            <a:avLst/>
          </a:prstGeom>
        </p:spPr>
        <p:style>
          <a:lnRef idx="0">
            <a:schemeClr val="accent1"/>
          </a:lnRef>
          <a:fillRef idx="3">
            <a:schemeClr val="accent1"/>
          </a:fillRef>
          <a:effectRef idx="3">
            <a:schemeClr val="accent1"/>
          </a:effectRef>
          <a:fontRef idx="minor">
            <a:schemeClr val="lt1"/>
          </a:fontRef>
        </p:style>
        <p:txBody>
          <a:bodyPr vert="horz">
            <a:norm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rgbClr val="FF0000"/>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accent4">
                    <a:lumMod val="60000"/>
                    <a:lumOff val="40000"/>
                  </a:schemeClr>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a:t>Chỉ định trong Sa TTKT độ 1 hoặc độ 2</a:t>
            </a:r>
          </a:p>
          <a:p>
            <a:r>
              <a:rPr lang="en-US"/>
              <a:t>Mức độ táo bón nhẹ  </a:t>
            </a:r>
          </a:p>
        </p:txBody>
      </p:sp>
    </p:spTree>
    <p:extLst>
      <p:ext uri="{BB962C8B-B14F-4D97-AF65-F5344CB8AC3E}">
        <p14:creationId xmlns:p14="http://schemas.microsoft.com/office/powerpoint/2010/main" val="362849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D618-CC35-4B9A-9CE7-4E0E80C90ED7}"/>
              </a:ext>
            </a:extLst>
          </p:cNvPr>
          <p:cNvSpPr>
            <a:spLocks noGrp="1"/>
          </p:cNvSpPr>
          <p:nvPr>
            <p:ph type="title"/>
          </p:nvPr>
        </p:nvSpPr>
        <p:spPr/>
        <p:txBody>
          <a:bodyPr>
            <a:normAutofit/>
          </a:bodyPr>
          <a:lstStyle/>
          <a:p>
            <a:r>
              <a:rPr lang="en-US"/>
              <a:t>tập phản hồi sinh học </a:t>
            </a:r>
          </a:p>
        </p:txBody>
      </p:sp>
      <p:graphicFrame>
        <p:nvGraphicFramePr>
          <p:cNvPr id="5" name="Object 2">
            <a:extLst>
              <a:ext uri="{FF2B5EF4-FFF2-40B4-BE49-F238E27FC236}">
                <a16:creationId xmlns:a16="http://schemas.microsoft.com/office/drawing/2014/main" id="{A9551C2C-270A-4E5D-9A1A-E11428213007}"/>
              </a:ext>
            </a:extLst>
          </p:cNvPr>
          <p:cNvGraphicFramePr>
            <a:graphicFrameLocks noGrp="1" noChangeAspect="1"/>
          </p:cNvGraphicFramePr>
          <p:nvPr>
            <p:ph idx="1"/>
            <p:extLst>
              <p:ext uri="{D42A27DB-BD31-4B8C-83A1-F6EECF244321}">
                <p14:modId xmlns:p14="http://schemas.microsoft.com/office/powerpoint/2010/main" val="2354112303"/>
              </p:ext>
            </p:extLst>
          </p:nvPr>
        </p:nvGraphicFramePr>
        <p:xfrm>
          <a:off x="78755" y="2133600"/>
          <a:ext cx="9065245" cy="2590800"/>
        </p:xfrm>
        <a:graphic>
          <a:graphicData uri="http://schemas.openxmlformats.org/presentationml/2006/ole">
            <mc:AlternateContent xmlns:mc="http://schemas.openxmlformats.org/markup-compatibility/2006">
              <mc:Choice xmlns:v="urn:schemas-microsoft-com:vml" Requires="v">
                <p:oleObj spid="_x0000_s1038" name="Image" r:id="rId3" imgW="5632715" imgH="1609347" progId="Photoshop.Image.6">
                  <p:embed/>
                </p:oleObj>
              </mc:Choice>
              <mc:Fallback>
                <p:oleObj name="Image" r:id="rId3" imgW="5632715" imgH="1609347" progId="Photoshop.Image.6">
                  <p:embed/>
                  <p:pic>
                    <p:nvPicPr>
                      <p:cNvPr id="210946" name="Object 2">
                        <a:extLst>
                          <a:ext uri="{FF2B5EF4-FFF2-40B4-BE49-F238E27FC236}">
                            <a16:creationId xmlns:a16="http://schemas.microsoft.com/office/drawing/2014/main" id="{39561EA2-C84A-4EC9-A638-6949151C0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55" y="2133600"/>
                        <a:ext cx="9065245" cy="2590800"/>
                      </a:xfrm>
                      <a:prstGeom prst="rect">
                        <a:avLst/>
                      </a:prstGeom>
                      <a:noFill/>
                      <a:ln>
                        <a:noFill/>
                      </a:ln>
                      <a:effectLst/>
                    </p:spPr>
                  </p:pic>
                </p:oleObj>
              </mc:Fallback>
            </mc:AlternateContent>
          </a:graphicData>
        </a:graphic>
      </p:graphicFrame>
      <p:sp>
        <p:nvSpPr>
          <p:cNvPr id="6" name="TextBox 5">
            <a:extLst>
              <a:ext uri="{FF2B5EF4-FFF2-40B4-BE49-F238E27FC236}">
                <a16:creationId xmlns:a16="http://schemas.microsoft.com/office/drawing/2014/main" id="{1A88215E-42AB-4EE1-9ED3-F780F80901D4}"/>
              </a:ext>
            </a:extLst>
          </p:cNvPr>
          <p:cNvSpPr txBox="1"/>
          <p:nvPr/>
        </p:nvSpPr>
        <p:spPr>
          <a:xfrm>
            <a:off x="304800" y="6019800"/>
            <a:ext cx="7696200" cy="646331"/>
          </a:xfrm>
          <a:prstGeom prst="rect">
            <a:avLst/>
          </a:prstGeom>
          <a:noFill/>
        </p:spPr>
        <p:txBody>
          <a:bodyPr wrap="square" rtlCol="0">
            <a:spAutoFit/>
          </a:bodyPr>
          <a:lstStyle/>
          <a:p>
            <a:pPr lvl="4">
              <a:buFontTx/>
              <a:buNone/>
            </a:pPr>
            <a:r>
              <a:rPr lang="en-US" altLang="en-US" b="1" i="1"/>
              <a:t>Bleijenberg G, Kuijpers HC. Dis Colon Rectum 1987</a:t>
            </a:r>
          </a:p>
          <a:p>
            <a:pPr lvl="4">
              <a:buFontTx/>
              <a:buNone/>
            </a:pPr>
            <a:r>
              <a:rPr lang="en-US" altLang="en-US" b="1" i="1"/>
              <a:t>Kuijpers JH, Bleijenberg G. Neth J Surg 1991</a:t>
            </a:r>
          </a:p>
        </p:txBody>
      </p:sp>
    </p:spTree>
    <p:extLst>
      <p:ext uri="{BB962C8B-B14F-4D97-AF65-F5344CB8AC3E}">
        <p14:creationId xmlns:p14="http://schemas.microsoft.com/office/powerpoint/2010/main" val="171012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31C9-5102-41FD-BA75-E7138CDE5ECB}"/>
              </a:ext>
            </a:extLst>
          </p:cNvPr>
          <p:cNvSpPr>
            <a:spLocks noGrp="1"/>
          </p:cNvSpPr>
          <p:nvPr>
            <p:ph type="title"/>
          </p:nvPr>
        </p:nvSpPr>
        <p:spPr>
          <a:xfrm>
            <a:off x="381000" y="152400"/>
            <a:ext cx="7239000" cy="762000"/>
          </a:xfrm>
        </p:spPr>
        <p:txBody>
          <a:bodyPr/>
          <a:lstStyle/>
          <a:p>
            <a:r>
              <a:rPr lang="en-US"/>
              <a:t>Đặt vòng nâng pessary</a:t>
            </a:r>
          </a:p>
        </p:txBody>
      </p:sp>
      <p:pic>
        <p:nvPicPr>
          <p:cNvPr id="5" name="Content Placeholder 4">
            <a:extLst>
              <a:ext uri="{FF2B5EF4-FFF2-40B4-BE49-F238E27FC236}">
                <a16:creationId xmlns:a16="http://schemas.microsoft.com/office/drawing/2014/main" id="{C3444CA9-6998-4FFA-A820-BC8413341F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295400"/>
            <a:ext cx="6466840" cy="4743444"/>
          </a:xfrm>
        </p:spPr>
      </p:pic>
      <p:sp>
        <p:nvSpPr>
          <p:cNvPr id="6" name="TextBox 5">
            <a:extLst>
              <a:ext uri="{FF2B5EF4-FFF2-40B4-BE49-F238E27FC236}">
                <a16:creationId xmlns:a16="http://schemas.microsoft.com/office/drawing/2014/main" id="{3FEE4554-EFE9-4795-8E7C-54159EEC64F8}"/>
              </a:ext>
            </a:extLst>
          </p:cNvPr>
          <p:cNvSpPr txBox="1"/>
          <p:nvPr/>
        </p:nvSpPr>
        <p:spPr>
          <a:xfrm>
            <a:off x="909320" y="5782270"/>
            <a:ext cx="5867400" cy="923330"/>
          </a:xfrm>
          <a:prstGeom prst="rect">
            <a:avLst/>
          </a:prstGeom>
          <a:noFill/>
        </p:spPr>
        <p:txBody>
          <a:bodyPr wrap="square" rtlCol="0">
            <a:spAutoFit/>
          </a:bodyPr>
          <a:lstStyle/>
          <a:p>
            <a:r>
              <a:rPr lang="en-US"/>
              <a:t>Đặt vào âm đạo</a:t>
            </a:r>
          </a:p>
          <a:p>
            <a:r>
              <a:rPr lang="en-US"/>
              <a:t>Giúp nâng cổ tử cung và sa trực tràng kiểu túi </a:t>
            </a:r>
          </a:p>
          <a:p>
            <a:r>
              <a:rPr lang="en-US"/>
              <a:t>Chỉ định trong sa TTKT độ 1</a:t>
            </a:r>
          </a:p>
        </p:txBody>
      </p:sp>
    </p:spTree>
    <p:extLst>
      <p:ext uri="{BB962C8B-B14F-4D97-AF65-F5344CB8AC3E}">
        <p14:creationId xmlns:p14="http://schemas.microsoft.com/office/powerpoint/2010/main" val="223982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4EE1-2079-4DF5-8286-CC59ACAF0D50}"/>
              </a:ext>
            </a:extLst>
          </p:cNvPr>
          <p:cNvSpPr>
            <a:spLocks noGrp="1"/>
          </p:cNvSpPr>
          <p:nvPr>
            <p:ph type="title"/>
          </p:nvPr>
        </p:nvSpPr>
        <p:spPr>
          <a:xfrm>
            <a:off x="457200" y="152400"/>
            <a:ext cx="7239000" cy="670560"/>
          </a:xfrm>
        </p:spPr>
        <p:txBody>
          <a:bodyPr/>
          <a:lstStyle/>
          <a:p>
            <a:r>
              <a:rPr lang="en-US"/>
              <a:t>Điều trị phẫu thuật </a:t>
            </a:r>
          </a:p>
        </p:txBody>
      </p:sp>
      <p:sp>
        <p:nvSpPr>
          <p:cNvPr id="3" name="Content Placeholder 2">
            <a:extLst>
              <a:ext uri="{FF2B5EF4-FFF2-40B4-BE49-F238E27FC236}">
                <a16:creationId xmlns:a16="http://schemas.microsoft.com/office/drawing/2014/main" id="{76CFAAAE-7DBB-4BBC-BF17-A618B857D392}"/>
              </a:ext>
            </a:extLst>
          </p:cNvPr>
          <p:cNvSpPr>
            <a:spLocks noGrp="1"/>
          </p:cNvSpPr>
          <p:nvPr>
            <p:ph idx="1"/>
          </p:nvPr>
        </p:nvSpPr>
        <p:spPr>
          <a:xfrm>
            <a:off x="457200" y="1609416"/>
            <a:ext cx="7391400" cy="5096184"/>
          </a:xfrm>
        </p:spPr>
        <p:txBody>
          <a:bodyPr>
            <a:normAutofit/>
          </a:bodyPr>
          <a:lstStyle/>
          <a:p>
            <a:pPr>
              <a:lnSpc>
                <a:spcPct val="150000"/>
              </a:lnSpc>
            </a:pPr>
            <a:r>
              <a:rPr lang="en-US"/>
              <a:t>Sa trực tràng kiểu túi từ độ 2 trở lên </a:t>
            </a:r>
          </a:p>
          <a:p>
            <a:pPr>
              <a:lnSpc>
                <a:spcPct val="150000"/>
              </a:lnSpc>
            </a:pPr>
            <a:r>
              <a:rPr lang="en-US"/>
              <a:t>Lâm sàng NB cần dùng tay đẩy trong âm đạo hoặc tầng sinh môn để hỗ trợ đại tiện </a:t>
            </a:r>
          </a:p>
          <a:p>
            <a:pPr>
              <a:lnSpc>
                <a:spcPct val="150000"/>
              </a:lnSpc>
            </a:pPr>
            <a:r>
              <a:rPr lang="en-US"/>
              <a:t>Trên X quang đại tràng hoạt động hoặc CHT động học sàn chậu thấy ứ đọng phân trong túi sa trực tràng sau khi rặn tối đa </a:t>
            </a:r>
          </a:p>
          <a:p>
            <a:pPr>
              <a:lnSpc>
                <a:spcPct val="150000"/>
              </a:lnSpc>
            </a:pPr>
            <a:r>
              <a:rPr lang="en-US"/>
              <a:t>Trên CHT động học sàn chậu có dấu hiện tống phân &lt; 70% sau khi rặn tối đa </a:t>
            </a:r>
          </a:p>
          <a:p>
            <a:endParaRPr lang="en-US"/>
          </a:p>
        </p:txBody>
      </p:sp>
      <p:sp>
        <p:nvSpPr>
          <p:cNvPr id="5" name="TextBox 4">
            <a:extLst>
              <a:ext uri="{FF2B5EF4-FFF2-40B4-BE49-F238E27FC236}">
                <a16:creationId xmlns:a16="http://schemas.microsoft.com/office/drawing/2014/main" id="{7A6BC491-BAA9-4F90-AC8E-2447C4D9670E}"/>
              </a:ext>
            </a:extLst>
          </p:cNvPr>
          <p:cNvSpPr txBox="1"/>
          <p:nvPr/>
        </p:nvSpPr>
        <p:spPr>
          <a:xfrm>
            <a:off x="2438400" y="954578"/>
            <a:ext cx="3886200" cy="523220"/>
          </a:xfrm>
          <a:prstGeom prst="rect">
            <a:avLst/>
          </a:prstGeom>
          <a:noFill/>
        </p:spPr>
        <p:txBody>
          <a:bodyPr wrap="square" rtlCol="0">
            <a:spAutoFit/>
          </a:bodyPr>
          <a:lstStyle/>
          <a:p>
            <a:r>
              <a:rPr lang="en-US" sz="2800" b="1">
                <a:solidFill>
                  <a:schemeClr val="tx2">
                    <a:lumMod val="60000"/>
                    <a:lumOff val="40000"/>
                  </a:schemeClr>
                </a:solidFill>
                <a:latin typeface="AR DELANEY" panose="02000000000000000000" pitchFamily="2" charset="0"/>
              </a:rPr>
              <a:t>CHỈ ĐỊNH MỔ </a:t>
            </a:r>
          </a:p>
        </p:txBody>
      </p:sp>
    </p:spTree>
    <p:extLst>
      <p:ext uri="{BB962C8B-B14F-4D97-AF65-F5344CB8AC3E}">
        <p14:creationId xmlns:p14="http://schemas.microsoft.com/office/powerpoint/2010/main" val="228081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FDF6-2FFC-47EB-AFD5-D82C2839BF47}"/>
              </a:ext>
            </a:extLst>
          </p:cNvPr>
          <p:cNvSpPr>
            <a:spLocks noGrp="1"/>
          </p:cNvSpPr>
          <p:nvPr>
            <p:ph type="title"/>
          </p:nvPr>
        </p:nvSpPr>
        <p:spPr>
          <a:xfrm>
            <a:off x="457200" y="320040"/>
            <a:ext cx="7620000" cy="822960"/>
          </a:xfrm>
        </p:spPr>
        <p:txBody>
          <a:bodyPr>
            <a:normAutofit fontScale="90000"/>
          </a:bodyPr>
          <a:lstStyle/>
          <a:p>
            <a:r>
              <a:rPr lang="en-US"/>
              <a:t>Các p</a:t>
            </a:r>
            <a:r>
              <a:rPr lang="vi-VN"/>
              <a:t>hương phá</a:t>
            </a:r>
            <a:r>
              <a:rPr lang="en-US"/>
              <a:t>p phẫu thuật </a:t>
            </a:r>
          </a:p>
        </p:txBody>
      </p:sp>
      <p:sp>
        <p:nvSpPr>
          <p:cNvPr id="3" name="Content Placeholder 2">
            <a:extLst>
              <a:ext uri="{FF2B5EF4-FFF2-40B4-BE49-F238E27FC236}">
                <a16:creationId xmlns:a16="http://schemas.microsoft.com/office/drawing/2014/main" id="{80D5BF75-2597-4A94-A1D1-04D6256CE620}"/>
              </a:ext>
            </a:extLst>
          </p:cNvPr>
          <p:cNvSpPr>
            <a:spLocks noGrp="1"/>
          </p:cNvSpPr>
          <p:nvPr>
            <p:ph idx="1"/>
          </p:nvPr>
        </p:nvSpPr>
        <p:spPr>
          <a:xfrm>
            <a:off x="457200" y="1609416"/>
            <a:ext cx="7620000" cy="4846320"/>
          </a:xfrm>
        </p:spPr>
        <p:txBody>
          <a:bodyPr>
            <a:normAutofit fontScale="92500"/>
          </a:bodyPr>
          <a:lstStyle/>
          <a:p>
            <a:r>
              <a:rPr lang="en-US"/>
              <a:t>Ngã âm đạo </a:t>
            </a:r>
          </a:p>
          <a:p>
            <a:pPr lvl="1"/>
            <a:r>
              <a:rPr lang="en-US"/>
              <a:t>Khâu túi sa trực tràng </a:t>
            </a:r>
          </a:p>
          <a:p>
            <a:pPr lvl="1"/>
            <a:r>
              <a:rPr lang="en-US"/>
              <a:t>Đặt mesh thanh sau âm đạo </a:t>
            </a:r>
          </a:p>
          <a:p>
            <a:pPr lvl="1"/>
            <a:r>
              <a:rPr lang="en-US"/>
              <a:t>Đặt mesh 2 chi thanh sau âm đạo </a:t>
            </a:r>
          </a:p>
          <a:p>
            <a:r>
              <a:rPr lang="en-US"/>
              <a:t>Ngã tầng sinh môn </a:t>
            </a:r>
          </a:p>
          <a:p>
            <a:pPr lvl="1"/>
            <a:r>
              <a:rPr lang="en-US"/>
              <a:t>Khâu cơ nâng hậu môn </a:t>
            </a:r>
          </a:p>
          <a:p>
            <a:pPr lvl="1"/>
            <a:r>
              <a:rPr lang="en-US"/>
              <a:t>Khâu túi sa trực tràng và đặt mảnh ghép </a:t>
            </a:r>
          </a:p>
          <a:p>
            <a:r>
              <a:rPr lang="en-US"/>
              <a:t>Ngã hậu môn </a:t>
            </a:r>
          </a:p>
          <a:p>
            <a:pPr lvl="1"/>
            <a:r>
              <a:rPr lang="en-US"/>
              <a:t>Phẫu thuật STARR (Staple TransAnal Rectal Resection – cắt trực tràng ngã hậu môn bằng máy bấm) </a:t>
            </a:r>
          </a:p>
          <a:p>
            <a:r>
              <a:rPr lang="en-US"/>
              <a:t>Ngã bụng </a:t>
            </a:r>
          </a:p>
          <a:p>
            <a:pPr lvl="1"/>
            <a:r>
              <a:rPr lang="en-US"/>
              <a:t>PTNS đặt mảnh ghép và treo cổ tử cung </a:t>
            </a:r>
          </a:p>
        </p:txBody>
      </p:sp>
    </p:spTree>
    <p:extLst>
      <p:ext uri="{BB962C8B-B14F-4D97-AF65-F5344CB8AC3E}">
        <p14:creationId xmlns:p14="http://schemas.microsoft.com/office/powerpoint/2010/main" val="83091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239000" cy="746760"/>
          </a:xfrm>
        </p:spPr>
        <p:txBody>
          <a:bodyPr>
            <a:normAutofit fontScale="90000"/>
          </a:bodyPr>
          <a:lstStyle/>
          <a:p>
            <a:pPr algn="ctr"/>
            <a:r>
              <a:rPr lang="en-US" b="1" dirty="0">
                <a:solidFill>
                  <a:schemeClr val="accent2">
                    <a:lumMod val="50000"/>
                  </a:schemeClr>
                </a:solidFill>
              </a:rPr>
              <a:t>ĐẶT </a:t>
            </a:r>
            <a:r>
              <a:rPr lang="en-US" b="1">
                <a:solidFill>
                  <a:schemeClr val="accent2">
                    <a:lumMod val="50000"/>
                  </a:schemeClr>
                </a:solidFill>
              </a:rPr>
              <a:t>MESH thanh SAU </a:t>
            </a:r>
            <a:r>
              <a:rPr lang="en-US" b="1" dirty="0">
                <a:solidFill>
                  <a:schemeClr val="accent2">
                    <a:lumMod val="50000"/>
                  </a:schemeClr>
                </a:solidFill>
              </a:rPr>
              <a:t>ÂM ĐẠO</a:t>
            </a:r>
            <a:endParaRPr lang="en-US" dirty="0"/>
          </a:p>
        </p:txBody>
      </p:sp>
      <p:pic>
        <p:nvPicPr>
          <p:cNvPr id="4" name="Picture 3"/>
          <p:cNvPicPr>
            <a:picLocks noChangeAspect="1"/>
          </p:cNvPicPr>
          <p:nvPr/>
        </p:nvPicPr>
        <p:blipFill>
          <a:blip r:embed="rId2"/>
          <a:stretch>
            <a:fillRect/>
          </a:stretch>
        </p:blipFill>
        <p:spPr>
          <a:xfrm>
            <a:off x="304800" y="1295400"/>
            <a:ext cx="4648200" cy="4394924"/>
          </a:xfrm>
          <a:prstGeom prst="rect">
            <a:avLst/>
          </a:prstGeom>
        </p:spPr>
      </p:pic>
      <p:pic>
        <p:nvPicPr>
          <p:cNvPr id="5" name="Picture 4"/>
          <p:cNvPicPr>
            <a:picLocks noChangeAspect="1"/>
          </p:cNvPicPr>
          <p:nvPr/>
        </p:nvPicPr>
        <p:blipFill>
          <a:blip r:embed="rId3"/>
          <a:stretch>
            <a:fillRect/>
          </a:stretch>
        </p:blipFill>
        <p:spPr>
          <a:xfrm>
            <a:off x="5486400" y="1600200"/>
            <a:ext cx="3599307" cy="4159199"/>
          </a:xfrm>
          <a:prstGeom prst="rect">
            <a:avLst/>
          </a:prstGeom>
        </p:spPr>
      </p:pic>
    </p:spTree>
    <p:extLst>
      <p:ext uri="{BB962C8B-B14F-4D97-AF65-F5344CB8AC3E}">
        <p14:creationId xmlns:p14="http://schemas.microsoft.com/office/powerpoint/2010/main" val="132885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DC441363-9626-4353-B599-08CEE98028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04800"/>
            <a:ext cx="3886200" cy="2906713"/>
          </a:xfrm>
          <a:prstGeom prst="rect">
            <a:avLst/>
          </a:prstGeom>
          <a:noFill/>
          <a:extLst>
            <a:ext uri="{909E8E84-426E-40DD-AFC4-6F175D3DCCD1}">
              <a14:hiddenFill xmlns:a14="http://schemas.microsoft.com/office/drawing/2010/main">
                <a:solidFill>
                  <a:srgbClr val="FFFFFF"/>
                </a:solidFill>
              </a14:hiddenFill>
            </a:ext>
          </a:extLst>
        </p:spPr>
      </p:pic>
      <p:pic>
        <p:nvPicPr>
          <p:cNvPr id="43011" name="Picture 3">
            <a:extLst>
              <a:ext uri="{FF2B5EF4-FFF2-40B4-BE49-F238E27FC236}">
                <a16:creationId xmlns:a16="http://schemas.microsoft.com/office/drawing/2014/main" id="{16D5FCEF-2114-4656-B4C8-886146BABD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04800"/>
            <a:ext cx="3886200" cy="2909888"/>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a:extLst>
              <a:ext uri="{FF2B5EF4-FFF2-40B4-BE49-F238E27FC236}">
                <a16:creationId xmlns:a16="http://schemas.microsoft.com/office/drawing/2014/main" id="{73149E77-25CD-4D8C-AD2B-D37D34A76B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3429000"/>
            <a:ext cx="4038600" cy="3022600"/>
          </a:xfrm>
          <a:prstGeom prst="rect">
            <a:avLst/>
          </a:prstGeom>
          <a:noFill/>
          <a:extLst>
            <a:ext uri="{909E8E84-426E-40DD-AFC4-6F175D3DCCD1}">
              <a14:hiddenFill xmlns:a14="http://schemas.microsoft.com/office/drawing/2010/main">
                <a:solidFill>
                  <a:srgbClr val="FFFFFF"/>
                </a:solidFill>
              </a14:hiddenFill>
            </a:ext>
          </a:extLst>
        </p:spPr>
      </p:pic>
      <p:pic>
        <p:nvPicPr>
          <p:cNvPr id="43015" name="Picture 7">
            <a:extLst>
              <a:ext uri="{FF2B5EF4-FFF2-40B4-BE49-F238E27FC236}">
                <a16:creationId xmlns:a16="http://schemas.microsoft.com/office/drawing/2014/main" id="{670516D3-27D3-4553-8488-E86F368A71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3494088"/>
            <a:ext cx="4038600" cy="3022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5438"/>
            <a:ext cx="7239000" cy="822960"/>
          </a:xfrm>
        </p:spPr>
        <p:txBody>
          <a:bodyPr/>
          <a:lstStyle/>
          <a:p>
            <a:r>
              <a:rPr lang="en-US" b="1">
                <a:solidFill>
                  <a:schemeClr val="accent1">
                    <a:lumMod val="75000"/>
                  </a:schemeClr>
                </a:solidFill>
              </a:rPr>
              <a:t>MÔ HÌNH TẢNG </a:t>
            </a:r>
            <a:r>
              <a:rPr lang="en-US" b="1" dirty="0">
                <a:solidFill>
                  <a:schemeClr val="accent1">
                    <a:lumMod val="75000"/>
                  </a:schemeClr>
                </a:solidFill>
              </a:rPr>
              <a:t>BĂNG</a:t>
            </a:r>
          </a:p>
        </p:txBody>
      </p:sp>
      <p:pic>
        <p:nvPicPr>
          <p:cNvPr id="5" name="Content Placeholder 4"/>
          <p:cNvPicPr>
            <a:picLocks noGrp="1" noChangeAspect="1"/>
          </p:cNvPicPr>
          <p:nvPr>
            <p:ph idx="1"/>
          </p:nvPr>
        </p:nvPicPr>
        <p:blipFill>
          <a:blip r:embed="rId2"/>
          <a:stretch>
            <a:fillRect/>
          </a:stretch>
        </p:blipFill>
        <p:spPr>
          <a:xfrm>
            <a:off x="152399" y="1981200"/>
            <a:ext cx="4142420" cy="3598260"/>
          </a:xfrm>
          <a:prstGeom prst="rect">
            <a:avLst/>
          </a:prstGeom>
        </p:spPr>
      </p:pic>
      <p:pic>
        <p:nvPicPr>
          <p:cNvPr id="4" name="Picture 3">
            <a:extLst>
              <a:ext uri="{FF2B5EF4-FFF2-40B4-BE49-F238E27FC236}">
                <a16:creationId xmlns:a16="http://schemas.microsoft.com/office/drawing/2014/main" id="{9355E147-75D0-4218-BA4F-F0D223861E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4730" y="1981200"/>
            <a:ext cx="4629270" cy="3598260"/>
          </a:xfrm>
          <a:prstGeom prst="rect">
            <a:avLst/>
          </a:prstGeom>
        </p:spPr>
      </p:pic>
    </p:spTree>
    <p:extLst>
      <p:ext uri="{BB962C8B-B14F-4D97-AF65-F5344CB8AC3E}">
        <p14:creationId xmlns:p14="http://schemas.microsoft.com/office/powerpoint/2010/main" val="107377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a:extLst>
              <a:ext uri="{FF2B5EF4-FFF2-40B4-BE49-F238E27FC236}">
                <a16:creationId xmlns:a16="http://schemas.microsoft.com/office/drawing/2014/main" id="{5AF567B7-595C-4FD6-8250-D1963AD2F3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700"/>
            <a:ext cx="9144000" cy="6845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2">
                    <a:lumMod val="50000"/>
                  </a:schemeClr>
                </a:solidFill>
              </a:rPr>
              <a:t>ĐẶT MESH 2 CHI SAU ÂM ĐẠO</a:t>
            </a:r>
          </a:p>
        </p:txBody>
      </p:sp>
      <p:pic>
        <p:nvPicPr>
          <p:cNvPr id="7" name="Content Placeholder 6"/>
          <p:cNvPicPr>
            <a:picLocks noGrp="1" noChangeAspect="1"/>
          </p:cNvPicPr>
          <p:nvPr>
            <p:ph idx="1"/>
          </p:nvPr>
        </p:nvPicPr>
        <p:blipFill>
          <a:blip r:embed="rId3"/>
          <a:stretch>
            <a:fillRect/>
          </a:stretch>
        </p:blipFill>
        <p:spPr>
          <a:xfrm>
            <a:off x="3604022" y="3029744"/>
            <a:ext cx="1935956" cy="1943100"/>
          </a:xfrm>
          <a:prstGeom prst="rect">
            <a:avLst/>
          </a:prstGeom>
        </p:spPr>
      </p:pic>
      <p:pic>
        <p:nvPicPr>
          <p:cNvPr id="4" name="Picture 2" descr="https://encrypted-tbn3.gstatic.com/images?q=tbn:ANd9GcS5S7MvSR0a-D2LJ6AesMoBGON9W_Xx9epobp4vuuEh4nLAMUDpl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839" y="1690688"/>
            <a:ext cx="5194976"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3"/>
          <a:stretch>
            <a:fillRect/>
          </a:stretch>
        </p:blipFill>
        <p:spPr>
          <a:xfrm>
            <a:off x="5539978" y="2965991"/>
            <a:ext cx="3396591" cy="3409126"/>
          </a:xfrm>
          <a:prstGeom prst="rect">
            <a:avLst/>
          </a:prstGeom>
        </p:spPr>
      </p:pic>
    </p:spTree>
    <p:extLst>
      <p:ext uri="{BB962C8B-B14F-4D97-AF65-F5344CB8AC3E}">
        <p14:creationId xmlns:p14="http://schemas.microsoft.com/office/powerpoint/2010/main" val="249803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387549" y="646176"/>
            <a:ext cx="3936833" cy="3645724"/>
          </a:xfrm>
          <a:prstGeom prst="rect">
            <a:avLst/>
          </a:prstGeom>
        </p:spPr>
      </p:pic>
      <p:pic>
        <p:nvPicPr>
          <p:cNvPr id="7" name="Picture 6"/>
          <p:cNvPicPr>
            <a:picLocks noChangeAspect="1"/>
          </p:cNvPicPr>
          <p:nvPr/>
        </p:nvPicPr>
        <p:blipFill>
          <a:blip r:embed="rId3"/>
          <a:stretch>
            <a:fillRect/>
          </a:stretch>
        </p:blipFill>
        <p:spPr>
          <a:xfrm>
            <a:off x="4535010" y="3425953"/>
            <a:ext cx="4352958" cy="3041267"/>
          </a:xfrm>
          <a:prstGeom prst="rect">
            <a:avLst/>
          </a:prstGeom>
        </p:spPr>
      </p:pic>
    </p:spTree>
    <p:extLst>
      <p:ext uri="{BB962C8B-B14F-4D97-AF65-F5344CB8AC3E}">
        <p14:creationId xmlns:p14="http://schemas.microsoft.com/office/powerpoint/2010/main" val="27265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DF80-11FA-4476-9DC7-D0A514D322AF}"/>
              </a:ext>
            </a:extLst>
          </p:cNvPr>
          <p:cNvSpPr>
            <a:spLocks noGrp="1"/>
          </p:cNvSpPr>
          <p:nvPr>
            <p:ph type="title"/>
          </p:nvPr>
        </p:nvSpPr>
        <p:spPr/>
        <p:txBody>
          <a:bodyPr rtlCol="0">
            <a:normAutofit/>
          </a:bodyPr>
          <a:lstStyle/>
          <a:p>
            <a:pPr algn="ctr">
              <a:defRPr/>
            </a:pPr>
            <a:r>
              <a:rPr lang="en-US" altLang="en-US" b="1" dirty="0">
                <a:solidFill>
                  <a:schemeClr val="accent2">
                    <a:lumMod val="50000"/>
                  </a:schemeClr>
                </a:solidFill>
              </a:rPr>
              <a:t>PHẪU THUẬT STARR</a:t>
            </a:r>
            <a:endParaRPr lang="en-US" dirty="0"/>
          </a:p>
        </p:txBody>
      </p:sp>
      <p:sp>
        <p:nvSpPr>
          <p:cNvPr id="33795" name="Content Placeholder 2">
            <a:extLst>
              <a:ext uri="{FF2B5EF4-FFF2-40B4-BE49-F238E27FC236}">
                <a16:creationId xmlns:a16="http://schemas.microsoft.com/office/drawing/2014/main" id="{EFF2B7B8-2991-4413-8054-D389DA8CFD28}"/>
              </a:ext>
            </a:extLst>
          </p:cNvPr>
          <p:cNvSpPr>
            <a:spLocks noGrp="1"/>
          </p:cNvSpPr>
          <p:nvPr>
            <p:ph idx="1"/>
          </p:nvPr>
        </p:nvSpPr>
        <p:spPr>
          <a:xfrm>
            <a:off x="457200" y="5715000"/>
            <a:ext cx="7239000" cy="740736"/>
          </a:xfrm>
        </p:spPr>
        <p:txBody>
          <a:bodyPr/>
          <a:lstStyle/>
          <a:p>
            <a:r>
              <a:rPr lang="en-US" altLang="en-US"/>
              <a:t>Cắt trực tràng bằng 2 máy bấm </a:t>
            </a:r>
          </a:p>
        </p:txBody>
      </p:sp>
      <p:pic>
        <p:nvPicPr>
          <p:cNvPr id="33796" name="Picture 3">
            <a:extLst>
              <a:ext uri="{FF2B5EF4-FFF2-40B4-BE49-F238E27FC236}">
                <a16:creationId xmlns:a16="http://schemas.microsoft.com/office/drawing/2014/main" id="{D5ACF915-4C19-4A42-BC71-CC0A973B93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573" y="2952750"/>
            <a:ext cx="7612856" cy="213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style>
          <a:lnRef idx="1">
            <a:schemeClr val="accent5"/>
          </a:lnRef>
          <a:fillRef idx="2">
            <a:schemeClr val="accent5"/>
          </a:fillRef>
          <a:effectRef idx="1">
            <a:schemeClr val="accent5"/>
          </a:effectRef>
          <a:fontRef idx="minor">
            <a:schemeClr val="dk1"/>
          </a:fontRef>
        </p:style>
        <p:txBody>
          <a:bodyPr>
            <a:noAutofit/>
          </a:bodyPr>
          <a:lstStyle/>
          <a:p>
            <a:br>
              <a:rPr lang="en-US" sz="3600">
                <a:latin typeface="Times New Roman" pitchFamily="18" charset="0"/>
                <a:cs typeface="Times New Roman" pitchFamily="18" charset="0"/>
              </a:rPr>
            </a:br>
            <a:r>
              <a:rPr lang="en-US" sz="3600">
                <a:latin typeface="Times New Roman" pitchFamily="18" charset="0"/>
                <a:cs typeface="Times New Roman" pitchFamily="18" charset="0"/>
              </a:rPr>
              <a:t>Phẫu </a:t>
            </a:r>
            <a:r>
              <a:rPr lang="en-US" sz="3600" dirty="0" err="1">
                <a:latin typeface="Times New Roman" pitchFamily="18" charset="0"/>
                <a:cs typeface="Times New Roman" pitchFamily="18" charset="0"/>
              </a:rPr>
              <a:t>thuật</a:t>
            </a:r>
            <a:r>
              <a:rPr lang="en-US" sz="3600" dirty="0">
                <a:latin typeface="Times New Roman" pitchFamily="18" charset="0"/>
                <a:cs typeface="Times New Roman" pitchFamily="18" charset="0"/>
              </a:rPr>
              <a:t> STARR</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dirty="0" err="1">
                <a:latin typeface="Times New Roman" pitchFamily="18" charset="0"/>
                <a:cs typeface="Times New Roman" pitchFamily="18" charset="0"/>
              </a:rPr>
              <a:t>Tư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thế</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bệnh</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7890" name="Picture 4" descr="h5"/>
          <p:cNvPicPr>
            <a:picLocks noChangeAspect="1" noChangeArrowheads="1"/>
          </p:cNvPicPr>
          <p:nvPr/>
        </p:nvPicPr>
        <p:blipFill>
          <a:blip r:embed="rId2" cstate="print"/>
          <a:srcRect/>
          <a:stretch>
            <a:fillRect/>
          </a:stretch>
        </p:blipFill>
        <p:spPr bwMode="auto">
          <a:xfrm>
            <a:off x="609600" y="2590800"/>
            <a:ext cx="7452574" cy="24384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style>
          <a:lnRef idx="1">
            <a:schemeClr val="accent5"/>
          </a:lnRef>
          <a:fillRef idx="2">
            <a:schemeClr val="accent5"/>
          </a:fillRef>
          <a:effectRef idx="1">
            <a:schemeClr val="accent5"/>
          </a:effectRef>
          <a:fontRef idx="minor">
            <a:schemeClr val="dk1"/>
          </a:fontRef>
        </p:style>
        <p:txBody>
          <a:bodyPr>
            <a:noAutofit/>
          </a:bodyPr>
          <a:lstStyle/>
          <a:p>
            <a:r>
              <a:rPr lang="en-US" sz="3600">
                <a:latin typeface="Times New Roman" pitchFamily="18" charset="0"/>
                <a:cs typeface="Times New Roman" pitchFamily="18" charset="0"/>
              </a:rPr>
              <a:t>Phẫu </a:t>
            </a:r>
            <a:r>
              <a:rPr lang="en-US" sz="3600" dirty="0" err="1">
                <a:latin typeface="Times New Roman" pitchFamily="18" charset="0"/>
                <a:cs typeface="Times New Roman" pitchFamily="18" charset="0"/>
              </a:rPr>
              <a:t>thuật</a:t>
            </a:r>
            <a:r>
              <a:rPr lang="en-US" sz="3600" dirty="0">
                <a:latin typeface="Times New Roman" pitchFamily="18" charset="0"/>
                <a:cs typeface="Times New Roman" pitchFamily="18" charset="0"/>
              </a:rPr>
              <a:t> STARR</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2133600"/>
            <a:ext cx="8229600" cy="3810000"/>
          </a:xfrm>
        </p:spPr>
        <p:txBody>
          <a:bodyPr>
            <a:normAutofit/>
          </a:bodyPr>
          <a:lstStyle/>
          <a:p>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cụ</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r>
              <a:rPr lang="en-US" dirty="0" err="1">
                <a:latin typeface="Times New Roman" pitchFamily="18" charset="0"/>
                <a:cs typeface="Times New Roman" pitchFamily="18" charset="0"/>
              </a:rPr>
              <a:t>Chỉ</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Prolene</a:t>
            </a:r>
            <a:r>
              <a:rPr lang="en-US" dirty="0">
                <a:latin typeface="Times New Roman" pitchFamily="18" charset="0"/>
                <a:cs typeface="Times New Roman" pitchFamily="18" charset="0"/>
              </a:rPr>
              <a:t> 00  hay </a:t>
            </a:r>
            <a:r>
              <a:rPr lang="en-US" dirty="0" err="1">
                <a:latin typeface="Times New Roman" pitchFamily="18" charset="0"/>
                <a:cs typeface="Times New Roman" pitchFamily="18" charset="0"/>
              </a:rPr>
              <a:t>Vicryl</a:t>
            </a:r>
            <a:r>
              <a:rPr lang="en-US" dirty="0">
                <a:latin typeface="Times New Roman" pitchFamily="18" charset="0"/>
                <a:cs typeface="Times New Roman" pitchFamily="18" charset="0"/>
              </a:rPr>
              <a:t> 0 </a:t>
            </a:r>
            <a:r>
              <a:rPr lang="en-US" dirty="0" err="1">
                <a:latin typeface="Times New Roman" pitchFamily="18" charset="0"/>
                <a:cs typeface="Times New Roman" pitchFamily="18" charset="0"/>
              </a:rPr>
              <a:t>để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khâu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túi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tràng</a:t>
            </a:r>
            <a:r>
              <a:rPr lang="en-US" dirty="0">
                <a:latin typeface="Times New Roman" pitchFamily="18" charset="0"/>
                <a:cs typeface="Times New Roman" pitchFamily="18" charset="0"/>
              </a:rPr>
              <a:t>, </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4" name="Picture 45" descr="HEM3348_a"/>
          <p:cNvPicPr>
            <a:picLocks noChangeAspect="1" noChangeArrowheads="1"/>
          </p:cNvPicPr>
          <p:nvPr/>
        </p:nvPicPr>
        <p:blipFill>
          <a:blip r:embed="rId2" cstate="print"/>
          <a:srcRect/>
          <a:stretch>
            <a:fillRect/>
          </a:stretch>
        </p:blipFill>
        <p:spPr bwMode="auto">
          <a:xfrm>
            <a:off x="3107635" y="1524000"/>
            <a:ext cx="5463982" cy="29718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style>
          <a:lnRef idx="1">
            <a:schemeClr val="accent5"/>
          </a:lnRef>
          <a:fillRef idx="2">
            <a:schemeClr val="accent5"/>
          </a:fillRef>
          <a:effectRef idx="1">
            <a:schemeClr val="accent5"/>
          </a:effectRef>
          <a:fontRef idx="minor">
            <a:schemeClr val="dk1"/>
          </a:fontRef>
        </p:style>
        <p:txBody>
          <a:bodyPr>
            <a:noAutofit/>
          </a:bodyPr>
          <a:lstStyle/>
          <a:p>
            <a:r>
              <a:rPr lang="en-US" sz="3600">
                <a:latin typeface="Times New Roman" pitchFamily="18" charset="0"/>
                <a:cs typeface="Times New Roman" pitchFamily="18" charset="0"/>
              </a:rPr>
              <a:t>Phẫu </a:t>
            </a:r>
            <a:r>
              <a:rPr lang="en-US" sz="3600" dirty="0" err="1">
                <a:latin typeface="Times New Roman" pitchFamily="18" charset="0"/>
                <a:cs typeface="Times New Roman" pitchFamily="18" charset="0"/>
              </a:rPr>
              <a:t>thuật</a:t>
            </a:r>
            <a:r>
              <a:rPr lang="en-US" sz="3600" dirty="0">
                <a:latin typeface="Times New Roman" pitchFamily="18" charset="0"/>
                <a:cs typeface="Times New Roman" pitchFamily="18" charset="0"/>
              </a:rPr>
              <a:t> STARR</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19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1985" name="Object 1"/>
          <p:cNvGraphicFramePr>
            <a:graphicFrameLocks noChangeAspect="1"/>
          </p:cNvGraphicFramePr>
          <p:nvPr/>
        </p:nvGraphicFramePr>
        <p:xfrm>
          <a:off x="739629" y="1889311"/>
          <a:ext cx="3679971" cy="3932517"/>
        </p:xfrm>
        <a:graphic>
          <a:graphicData uri="http://schemas.openxmlformats.org/presentationml/2006/ole">
            <mc:AlternateContent xmlns:mc="http://schemas.openxmlformats.org/markup-compatibility/2006">
              <mc:Choice xmlns:v="urn:schemas-microsoft-com:vml" Requires="v">
                <p:oleObj spid="_x0000_s2051" r:id="rId3" imgW="12801600" imgH="13716000" progId="">
                  <p:embed/>
                </p:oleObj>
              </mc:Choice>
              <mc:Fallback>
                <p:oleObj r:id="rId3" imgW="12801600" imgH="13716000" progId="">
                  <p:embed/>
                  <p:pic>
                    <p:nvPicPr>
                      <p:cNvPr id="4198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629" y="1889311"/>
                        <a:ext cx="3679971" cy="39325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987" name="Picture 3" descr="DSC_0301"/>
          <p:cNvPicPr>
            <a:picLocks noChangeAspect="1" noChangeArrowheads="1"/>
          </p:cNvPicPr>
          <p:nvPr/>
        </p:nvPicPr>
        <p:blipFill>
          <a:blip r:embed="rId5" cstate="print"/>
          <a:srcRect/>
          <a:stretch>
            <a:fillRect/>
          </a:stretch>
        </p:blipFill>
        <p:spPr bwMode="auto">
          <a:xfrm>
            <a:off x="4800600" y="1826541"/>
            <a:ext cx="3657600" cy="399996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style>
          <a:lnRef idx="1">
            <a:schemeClr val="accent5"/>
          </a:lnRef>
          <a:fillRef idx="2">
            <a:schemeClr val="accent5"/>
          </a:fillRef>
          <a:effectRef idx="1">
            <a:schemeClr val="accent5"/>
          </a:effectRef>
          <a:fontRef idx="minor">
            <a:schemeClr val="dk1"/>
          </a:fontRef>
        </p:style>
        <p:txBody>
          <a:bodyPr>
            <a:noAutofit/>
          </a:bodyPr>
          <a:lstStyle/>
          <a:p>
            <a:r>
              <a:rPr lang="en-US" sz="3600">
                <a:latin typeface="Times New Roman" pitchFamily="18" charset="0"/>
                <a:cs typeface="Times New Roman" pitchFamily="18" charset="0"/>
              </a:rPr>
              <a:t>Phẫu </a:t>
            </a:r>
            <a:r>
              <a:rPr lang="en-US" sz="3600" dirty="0" err="1">
                <a:latin typeface="Times New Roman" pitchFamily="18" charset="0"/>
                <a:cs typeface="Times New Roman" pitchFamily="18" charset="0"/>
              </a:rPr>
              <a:t>thuật</a:t>
            </a:r>
            <a:r>
              <a:rPr lang="en-US" sz="3600" dirty="0">
                <a:latin typeface="Times New Roman" pitchFamily="18" charset="0"/>
                <a:cs typeface="Times New Roman" pitchFamily="18" charset="0"/>
              </a:rPr>
              <a:t> STARR</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pic>
        <p:nvPicPr>
          <p:cNvPr id="40962" name="Picture 2" descr="DSC_0306"/>
          <p:cNvPicPr>
            <a:picLocks noGrp="1" noChangeAspect="1" noChangeArrowheads="1"/>
          </p:cNvPicPr>
          <p:nvPr>
            <p:ph idx="1"/>
          </p:nvPr>
        </p:nvPicPr>
        <p:blipFill>
          <a:blip r:embed="rId2" cstate="print"/>
          <a:srcRect/>
          <a:stretch>
            <a:fillRect/>
          </a:stretch>
        </p:blipFill>
        <p:spPr bwMode="auto">
          <a:xfrm>
            <a:off x="1394332" y="1828800"/>
            <a:ext cx="2568068" cy="4074668"/>
          </a:xfrm>
          <a:prstGeom prst="rect">
            <a:avLst/>
          </a:prstGeom>
          <a:noFill/>
          <a:ln w="9525">
            <a:noFill/>
            <a:miter lim="800000"/>
            <a:headEnd/>
            <a:tailEnd/>
          </a:ln>
        </p:spPr>
      </p:pic>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0961" name="Picture 1" descr="DSC_0341"/>
          <p:cNvPicPr>
            <a:picLocks noChangeAspect="1" noChangeArrowheads="1"/>
          </p:cNvPicPr>
          <p:nvPr/>
        </p:nvPicPr>
        <p:blipFill>
          <a:blip r:embed="rId3" cstate="print"/>
          <a:srcRect/>
          <a:stretch>
            <a:fillRect/>
          </a:stretch>
        </p:blipFill>
        <p:spPr bwMode="auto">
          <a:xfrm>
            <a:off x="5029200" y="1816336"/>
            <a:ext cx="3124200" cy="403301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style>
          <a:lnRef idx="1">
            <a:schemeClr val="accent5"/>
          </a:lnRef>
          <a:fillRef idx="2">
            <a:schemeClr val="accent5"/>
          </a:fillRef>
          <a:effectRef idx="1">
            <a:schemeClr val="accent5"/>
          </a:effectRef>
          <a:fontRef idx="minor">
            <a:schemeClr val="dk1"/>
          </a:fontRef>
        </p:style>
        <p:txBody>
          <a:bodyPr>
            <a:noAutofit/>
          </a:bodyPr>
          <a:lstStyle/>
          <a:p>
            <a:r>
              <a:rPr lang="en-US" sz="3600">
                <a:latin typeface="Times New Roman" pitchFamily="18" charset="0"/>
                <a:cs typeface="Times New Roman" pitchFamily="18" charset="0"/>
              </a:rPr>
              <a:t>Phẫu </a:t>
            </a:r>
            <a:r>
              <a:rPr lang="en-US" sz="3600" dirty="0" err="1">
                <a:latin typeface="Times New Roman" pitchFamily="18" charset="0"/>
                <a:cs typeface="Times New Roman" pitchFamily="18" charset="0"/>
              </a:rPr>
              <a:t>thuật</a:t>
            </a:r>
            <a:r>
              <a:rPr lang="en-US" sz="3600" dirty="0">
                <a:latin typeface="Times New Roman" pitchFamily="18" charset="0"/>
                <a:cs typeface="Times New Roman" pitchFamily="18" charset="0"/>
              </a:rPr>
              <a:t> STARR</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pic>
        <p:nvPicPr>
          <p:cNvPr id="39937" name="Picture 1" descr="DSC_0355"/>
          <p:cNvPicPr>
            <a:picLocks noGrp="1" noChangeAspect="1" noChangeArrowheads="1"/>
          </p:cNvPicPr>
          <p:nvPr>
            <p:ph idx="1"/>
          </p:nvPr>
        </p:nvPicPr>
        <p:blipFill>
          <a:blip r:embed="rId2" cstate="print"/>
          <a:srcRect/>
          <a:stretch>
            <a:fillRect/>
          </a:stretch>
        </p:blipFill>
        <p:spPr bwMode="auto">
          <a:xfrm>
            <a:off x="1262269" y="1828800"/>
            <a:ext cx="2809461" cy="4038600"/>
          </a:xfrm>
          <a:prstGeom prst="rect">
            <a:avLst/>
          </a:prstGeom>
          <a:noFill/>
          <a:ln w="9525">
            <a:noFill/>
            <a:miter lim="800000"/>
            <a:headEnd/>
            <a:tailEnd/>
          </a:ln>
        </p:spPr>
      </p:pic>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38" name="Picture 2" descr="DSC_0360"/>
          <p:cNvPicPr>
            <a:picLocks noChangeAspect="1" noChangeArrowheads="1"/>
          </p:cNvPicPr>
          <p:nvPr/>
        </p:nvPicPr>
        <p:blipFill>
          <a:blip r:embed="rId3" cstate="print"/>
          <a:srcRect/>
          <a:stretch>
            <a:fillRect/>
          </a:stretch>
        </p:blipFill>
        <p:spPr bwMode="auto">
          <a:xfrm>
            <a:off x="4267200" y="1795497"/>
            <a:ext cx="4545533" cy="407190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CE962505-4526-4854-B4FE-CF7E8D25BE48}"/>
              </a:ext>
            </a:extLst>
          </p:cNvPr>
          <p:cNvSpPr>
            <a:spLocks noGrp="1"/>
          </p:cNvSpPr>
          <p:nvPr>
            <p:ph type="title"/>
          </p:nvPr>
        </p:nvSpPr>
        <p:spPr>
          <a:xfrm>
            <a:off x="1123950" y="194690"/>
            <a:ext cx="6172200" cy="857250"/>
          </a:xfrm>
        </p:spPr>
        <p:txBody>
          <a:bodyPr rtlCol="0">
            <a:normAutofit/>
          </a:bodyPr>
          <a:lstStyle/>
          <a:p>
            <a:pPr algn="ctr">
              <a:defRPr/>
            </a:pPr>
            <a:r>
              <a:rPr lang="en-US" altLang="en-US" sz="3000" dirty="0">
                <a:solidFill>
                  <a:schemeClr val="accent2">
                    <a:lumMod val="50000"/>
                  </a:schemeClr>
                </a:solidFill>
              </a:rPr>
              <a:t>PHẪU THUẬT STARR</a:t>
            </a:r>
            <a:endParaRPr lang="en-US" altLang="en-US" sz="3000" dirty="0">
              <a:solidFill>
                <a:srgbClr val="FF0000"/>
              </a:solidFill>
              <a:latin typeface="Times New Roman" panose="02020603050405020304" pitchFamily="18" charset="0"/>
              <a:cs typeface="Times New Roman" panose="02020603050405020304" pitchFamily="18" charset="0"/>
            </a:endParaRPr>
          </a:p>
        </p:txBody>
      </p:sp>
      <p:pic>
        <p:nvPicPr>
          <p:cNvPr id="34819" name="Content Placeholder 5" descr="KHAU DINH VI.jpg">
            <a:extLst>
              <a:ext uri="{FF2B5EF4-FFF2-40B4-BE49-F238E27FC236}">
                <a16:creationId xmlns:a16="http://schemas.microsoft.com/office/drawing/2014/main" id="{5E1C0C8C-A60C-4ECD-9B4A-A5D1054BBD8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85901" y="1543051"/>
            <a:ext cx="2936081" cy="1440656"/>
          </a:xfrm>
        </p:spPr>
      </p:pic>
      <p:pic>
        <p:nvPicPr>
          <p:cNvPr id="34821" name="Picture 7" descr="LOGO">
            <a:extLst>
              <a:ext uri="{FF2B5EF4-FFF2-40B4-BE49-F238E27FC236}">
                <a16:creationId xmlns:a16="http://schemas.microsoft.com/office/drawing/2014/main" id="{D72F5271-3C64-4B4F-9998-F51227A89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5314950"/>
            <a:ext cx="521494" cy="52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6">
            <a:extLst>
              <a:ext uri="{FF2B5EF4-FFF2-40B4-BE49-F238E27FC236}">
                <a16:creationId xmlns:a16="http://schemas.microsoft.com/office/drawing/2014/main" id="{92A412DB-042C-46BA-9C6C-FA44DC0AFA5E}"/>
              </a:ext>
            </a:extLst>
          </p:cNvPr>
          <p:cNvSpPr txBox="1">
            <a:spLocks noChangeArrowheads="1"/>
          </p:cNvSpPr>
          <p:nvPr/>
        </p:nvSpPr>
        <p:spPr bwMode="auto">
          <a:xfrm>
            <a:off x="1543050" y="3061097"/>
            <a:ext cx="28003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350">
                <a:solidFill>
                  <a:srgbClr val="0000FF"/>
                </a:solidFill>
                <a:latin typeface="Times New Roman" panose="02020603050405020304" pitchFamily="18" charset="0"/>
                <a:cs typeface="Times New Roman" panose="02020603050405020304" pitchFamily="18" charset="0"/>
              </a:rPr>
              <a:t>CÁC MŨI KHÂU ĐỊNH VỊ </a:t>
            </a:r>
          </a:p>
        </p:txBody>
      </p:sp>
      <p:pic>
        <p:nvPicPr>
          <p:cNvPr id="34823" name="Picture 7" descr="PPH.jpg">
            <a:extLst>
              <a:ext uri="{FF2B5EF4-FFF2-40B4-BE49-F238E27FC236}">
                <a16:creationId xmlns:a16="http://schemas.microsoft.com/office/drawing/2014/main" id="{909A57B8-4280-4704-8F53-2CD8AE69A3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543050"/>
            <a:ext cx="1896666"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TextBox 8">
            <a:extLst>
              <a:ext uri="{FF2B5EF4-FFF2-40B4-BE49-F238E27FC236}">
                <a16:creationId xmlns:a16="http://schemas.microsoft.com/office/drawing/2014/main" id="{33AAD200-2223-4327-987C-DA6976D382F8}"/>
              </a:ext>
            </a:extLst>
          </p:cNvPr>
          <p:cNvSpPr txBox="1">
            <a:spLocks noChangeArrowheads="1"/>
          </p:cNvSpPr>
          <p:nvPr/>
        </p:nvSpPr>
        <p:spPr bwMode="auto">
          <a:xfrm>
            <a:off x="6743700" y="1657351"/>
            <a:ext cx="108585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350">
                <a:solidFill>
                  <a:srgbClr val="0000CC"/>
                </a:solidFill>
                <a:latin typeface="Times New Roman" panose="02020603050405020304" pitchFamily="18" charset="0"/>
                <a:cs typeface="Times New Roman" panose="02020603050405020304" pitchFamily="18" charset="0"/>
              </a:rPr>
              <a:t>CẮT THÀNH TRƯỚC TT </a:t>
            </a:r>
          </a:p>
        </p:txBody>
      </p:sp>
      <p:pic>
        <p:nvPicPr>
          <p:cNvPr id="34825" name="Picture 10" descr="cat tt 2.jpg">
            <a:extLst>
              <a:ext uri="{FF2B5EF4-FFF2-40B4-BE49-F238E27FC236}">
                <a16:creationId xmlns:a16="http://schemas.microsoft.com/office/drawing/2014/main" id="{8DAC2D60-50E6-43FE-A269-CA991E41AEA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85901" y="3886201"/>
            <a:ext cx="1583531" cy="118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6" name="TextBox 11">
            <a:extLst>
              <a:ext uri="{FF2B5EF4-FFF2-40B4-BE49-F238E27FC236}">
                <a16:creationId xmlns:a16="http://schemas.microsoft.com/office/drawing/2014/main" id="{BEBFF16A-8FBE-4D7D-A2E3-D9FA31B379F8}"/>
              </a:ext>
            </a:extLst>
          </p:cNvPr>
          <p:cNvSpPr txBox="1">
            <a:spLocks noChangeArrowheads="1"/>
          </p:cNvSpPr>
          <p:nvPr/>
        </p:nvSpPr>
        <p:spPr bwMode="auto">
          <a:xfrm>
            <a:off x="1314450" y="5314951"/>
            <a:ext cx="17145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350">
                <a:solidFill>
                  <a:srgbClr val="0000CC"/>
                </a:solidFill>
                <a:latin typeface="Times New Roman" panose="02020603050405020304" pitchFamily="18" charset="0"/>
                <a:cs typeface="Times New Roman" panose="02020603050405020304" pitchFamily="18" charset="0"/>
              </a:rPr>
              <a:t>SAU CẮT </a:t>
            </a:r>
          </a:p>
          <a:p>
            <a:r>
              <a:rPr lang="en-US" altLang="en-US" sz="1350">
                <a:solidFill>
                  <a:srgbClr val="0000CC"/>
                </a:solidFill>
                <a:latin typeface="Times New Roman" panose="02020603050405020304" pitchFamily="18" charset="0"/>
                <a:cs typeface="Times New Roman" panose="02020603050405020304" pitchFamily="18" charset="0"/>
              </a:rPr>
              <a:t>THÀNH TRƯỚC TT</a:t>
            </a:r>
          </a:p>
        </p:txBody>
      </p:sp>
      <p:pic>
        <p:nvPicPr>
          <p:cNvPr id="34827" name="Picture 12" descr="cat ts 1.jpg">
            <a:extLst>
              <a:ext uri="{FF2B5EF4-FFF2-40B4-BE49-F238E27FC236}">
                <a16:creationId xmlns:a16="http://schemas.microsoft.com/office/drawing/2014/main" id="{245AA77E-D04C-4E7F-ACD2-F0D9010E3D4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3886201"/>
            <a:ext cx="1028700" cy="144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8" name="TextBox 13">
            <a:extLst>
              <a:ext uri="{FF2B5EF4-FFF2-40B4-BE49-F238E27FC236}">
                <a16:creationId xmlns:a16="http://schemas.microsoft.com/office/drawing/2014/main" id="{2AA84A0F-815C-40C9-B080-1F3ED0802898}"/>
              </a:ext>
            </a:extLst>
          </p:cNvPr>
          <p:cNvSpPr txBox="1">
            <a:spLocks noChangeArrowheads="1"/>
          </p:cNvSpPr>
          <p:nvPr/>
        </p:nvSpPr>
        <p:spPr bwMode="auto">
          <a:xfrm>
            <a:off x="3143250" y="5429251"/>
            <a:ext cx="19431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350">
                <a:solidFill>
                  <a:srgbClr val="0000FF"/>
                </a:solidFill>
                <a:latin typeface="Times New Roman" panose="02020603050405020304" pitchFamily="18" charset="0"/>
                <a:cs typeface="Times New Roman" panose="02020603050405020304" pitchFamily="18" charset="0"/>
              </a:rPr>
              <a:t>THÀNH TRƯỚC – SAU ĐÃ CẮT </a:t>
            </a:r>
          </a:p>
        </p:txBody>
      </p:sp>
      <p:pic>
        <p:nvPicPr>
          <p:cNvPr id="34829" name="Picture 14" descr="Mau mo .jpg">
            <a:extLst>
              <a:ext uri="{FF2B5EF4-FFF2-40B4-BE49-F238E27FC236}">
                <a16:creationId xmlns:a16="http://schemas.microsoft.com/office/drawing/2014/main" id="{BC6C7AD7-40A6-494B-95E9-568ABA2C2AE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57750" y="3886200"/>
            <a:ext cx="291465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0" name="TextBox 16">
            <a:extLst>
              <a:ext uri="{FF2B5EF4-FFF2-40B4-BE49-F238E27FC236}">
                <a16:creationId xmlns:a16="http://schemas.microsoft.com/office/drawing/2014/main" id="{CEC0DA04-DD56-41B6-B534-192A22FF6BE4}"/>
              </a:ext>
            </a:extLst>
          </p:cNvPr>
          <p:cNvSpPr txBox="1">
            <a:spLocks noChangeArrowheads="1"/>
          </p:cNvSpPr>
          <p:nvPr/>
        </p:nvSpPr>
        <p:spPr bwMode="auto">
          <a:xfrm>
            <a:off x="5200650" y="5200650"/>
            <a:ext cx="21145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350">
                <a:solidFill>
                  <a:srgbClr val="0000FF"/>
                </a:solidFill>
                <a:latin typeface="Times New Roman" panose="02020603050405020304" pitchFamily="18" charset="0"/>
                <a:cs typeface="Times New Roman" panose="02020603050405020304" pitchFamily="18" charset="0"/>
              </a:rPr>
              <a:t>MẪU MÔ TT SAU CẮT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196269"/>
            <a:ext cx="5562600" cy="5616992"/>
          </a:xfrm>
        </p:spPr>
      </p:pic>
      <p:sp>
        <p:nvSpPr>
          <p:cNvPr id="2" name="Title 1"/>
          <p:cNvSpPr>
            <a:spLocks noGrp="1"/>
          </p:cNvSpPr>
          <p:nvPr>
            <p:ph type="title"/>
          </p:nvPr>
        </p:nvSpPr>
        <p:spPr>
          <a:xfrm>
            <a:off x="687578" y="216694"/>
            <a:ext cx="7239000" cy="697706"/>
          </a:xfrm>
        </p:spPr>
        <p:txBody>
          <a:bodyPr>
            <a:normAutofit fontScale="90000"/>
          </a:bodyPr>
          <a:lstStyle/>
          <a:p>
            <a:r>
              <a:rPr lang="en-US"/>
              <a:t>Hội chứng bế tắc đường ra</a:t>
            </a:r>
          </a:p>
        </p:txBody>
      </p:sp>
      <p:pic>
        <p:nvPicPr>
          <p:cNvPr id="3" name="Picture 2"/>
          <p:cNvPicPr>
            <a:picLocks noChangeAspect="1"/>
          </p:cNvPicPr>
          <p:nvPr/>
        </p:nvPicPr>
        <p:blipFill>
          <a:blip r:embed="rId3"/>
          <a:stretch>
            <a:fillRect/>
          </a:stretch>
        </p:blipFill>
        <p:spPr>
          <a:xfrm>
            <a:off x="6741287" y="2191984"/>
            <a:ext cx="2370582" cy="3290080"/>
          </a:xfrm>
          <a:prstGeom prst="rect">
            <a:avLst/>
          </a:prstGeom>
        </p:spPr>
      </p:pic>
      <p:sp>
        <p:nvSpPr>
          <p:cNvPr id="5" name="TextBox 4">
            <a:extLst>
              <a:ext uri="{FF2B5EF4-FFF2-40B4-BE49-F238E27FC236}">
                <a16:creationId xmlns:a16="http://schemas.microsoft.com/office/drawing/2014/main" id="{00B38F33-29E9-47B0-898B-7E62B1495D69}"/>
              </a:ext>
            </a:extLst>
          </p:cNvPr>
          <p:cNvSpPr txBox="1"/>
          <p:nvPr/>
        </p:nvSpPr>
        <p:spPr>
          <a:xfrm>
            <a:off x="381000" y="4114800"/>
            <a:ext cx="2667000" cy="2308324"/>
          </a:xfrm>
          <a:prstGeom prst="rect">
            <a:avLst/>
          </a:prstGeom>
          <a:noFill/>
        </p:spPr>
        <p:txBody>
          <a:bodyPr wrap="square" rtlCol="0">
            <a:spAutoFit/>
          </a:bodyPr>
          <a:lstStyle/>
          <a:p>
            <a:pPr algn="just"/>
            <a:r>
              <a:rPr lang="en-US"/>
              <a:t>Hội chứng bế tắc đường ra được định nghĩa cảm giác muốn đi đại tiện nhưng sau đó không có khả năng tống hết phân trong trực tràng (cảm giác đại tiện không hết phân)</a:t>
            </a:r>
          </a:p>
        </p:txBody>
      </p:sp>
    </p:spTree>
    <p:extLst>
      <p:ext uri="{BB962C8B-B14F-4D97-AF65-F5344CB8AC3E}">
        <p14:creationId xmlns:p14="http://schemas.microsoft.com/office/powerpoint/2010/main" val="304028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E958-8B43-4AF0-8879-4CA65BCD1FE6}"/>
              </a:ext>
            </a:extLst>
          </p:cNvPr>
          <p:cNvSpPr>
            <a:spLocks noGrp="1"/>
          </p:cNvSpPr>
          <p:nvPr>
            <p:ph type="title"/>
          </p:nvPr>
        </p:nvSpPr>
        <p:spPr/>
        <p:txBody>
          <a:bodyPr/>
          <a:lstStyle/>
          <a:p>
            <a:r>
              <a:rPr lang="en-US"/>
              <a:t>KẾT LUẬN</a:t>
            </a:r>
          </a:p>
        </p:txBody>
      </p:sp>
      <p:sp>
        <p:nvSpPr>
          <p:cNvPr id="3" name="Content Placeholder 2">
            <a:extLst>
              <a:ext uri="{FF2B5EF4-FFF2-40B4-BE49-F238E27FC236}">
                <a16:creationId xmlns:a16="http://schemas.microsoft.com/office/drawing/2014/main" id="{8AF4824A-AC8F-4006-980F-3770165702F6}"/>
              </a:ext>
            </a:extLst>
          </p:cNvPr>
          <p:cNvSpPr>
            <a:spLocks noGrp="1"/>
          </p:cNvSpPr>
          <p:nvPr>
            <p:ph idx="1"/>
          </p:nvPr>
        </p:nvSpPr>
        <p:spPr>
          <a:xfrm>
            <a:off x="457200" y="1609416"/>
            <a:ext cx="7620000" cy="5096184"/>
          </a:xfrm>
        </p:spPr>
        <p:txBody>
          <a:bodyPr/>
          <a:lstStyle/>
          <a:p>
            <a:pPr>
              <a:lnSpc>
                <a:spcPct val="150000"/>
              </a:lnSpc>
            </a:pPr>
            <a:r>
              <a:rPr lang="en-US"/>
              <a:t>Sa trực tràng kiểu túi là dạng bế tắc </a:t>
            </a:r>
            <a:r>
              <a:rPr lang="vi-VN"/>
              <a:t>đườn</a:t>
            </a:r>
            <a:r>
              <a:rPr lang="en-US"/>
              <a:t>g ra</a:t>
            </a:r>
          </a:p>
          <a:p>
            <a:pPr>
              <a:lnSpc>
                <a:spcPct val="150000"/>
              </a:lnSpc>
            </a:pPr>
            <a:r>
              <a:rPr lang="en-US"/>
              <a:t>Th</a:t>
            </a:r>
            <a:r>
              <a:rPr lang="vi-VN"/>
              <a:t>ườn</a:t>
            </a:r>
            <a:r>
              <a:rPr lang="en-US"/>
              <a:t>g gặp trên lâm sàng, NB đến khám ở chuyên khoa Phụ khoa hơn là HMTT </a:t>
            </a:r>
          </a:p>
          <a:p>
            <a:pPr>
              <a:lnSpc>
                <a:spcPct val="150000"/>
              </a:lnSpc>
            </a:pPr>
            <a:r>
              <a:rPr lang="en-US"/>
              <a:t>Nguyên nhân liên quan sanh ngã âm đạo </a:t>
            </a:r>
          </a:p>
          <a:p>
            <a:pPr>
              <a:lnSpc>
                <a:spcPct val="150000"/>
              </a:lnSpc>
            </a:pPr>
            <a:r>
              <a:rPr lang="en-US"/>
              <a:t>Điều trị có thể bao gồm nội khoa bảo tồn, tập VLTL hoặc phẫu thuật </a:t>
            </a:r>
          </a:p>
        </p:txBody>
      </p:sp>
    </p:spTree>
    <p:extLst>
      <p:ext uri="{BB962C8B-B14F-4D97-AF65-F5344CB8AC3E}">
        <p14:creationId xmlns:p14="http://schemas.microsoft.com/office/powerpoint/2010/main" val="380499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600200"/>
            <a:ext cx="3429000" cy="1905000"/>
          </a:xfrm>
          <a:effectLst>
            <a:reflection blurRad="6350" stA="52000" endA="300" endPos="35000" dir="5400000" sy="-100000" algn="bl" rotWithShape="0"/>
          </a:effectLst>
          <a:scene3d>
            <a:camera prst="perspectiveLeft"/>
            <a:lightRig rig="threePt" dir="t"/>
          </a:scene3d>
        </p:spPr>
        <p:txBody>
          <a:bodyPr>
            <a:normAutofit/>
          </a:bodyPr>
          <a:lstStyle/>
          <a:p>
            <a:r>
              <a:rPr lang="en-US" sz="4000"/>
              <a:t>XIN CÁM ƠN </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0835" r="20835"/>
          <a:stretch>
            <a:fillRect/>
          </a:stretch>
        </p:blipFill>
        <p:spPr>
          <a:xfrm>
            <a:off x="330805" y="1143000"/>
            <a:ext cx="4792419" cy="4114800"/>
          </a:xfrm>
        </p:spPr>
      </p:pic>
    </p:spTree>
    <p:extLst>
      <p:ext uri="{BB962C8B-B14F-4D97-AF65-F5344CB8AC3E}">
        <p14:creationId xmlns:p14="http://schemas.microsoft.com/office/powerpoint/2010/main" val="204750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88653489"/>
              </p:ext>
            </p:extLst>
          </p:nvPr>
        </p:nvGraphicFramePr>
        <p:xfrm>
          <a:off x="262890" y="554887"/>
          <a:ext cx="7886700" cy="5506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539496" y="3308088"/>
            <a:ext cx="2176272" cy="1200329"/>
          </a:xfrm>
          <a:prstGeom prst="rect">
            <a:avLst/>
          </a:prstGeom>
        </p:spPr>
        <p:txBody>
          <a:bodyPr wrap="square">
            <a:spAutoFit/>
          </a:bodyPr>
          <a:lstStyle/>
          <a:p>
            <a:r>
              <a:rPr lang="en-US" sz="2400" b="1">
                <a:solidFill>
                  <a:schemeClr val="accent1">
                    <a:lumMod val="75000"/>
                  </a:schemeClr>
                </a:solidFill>
                <a:latin typeface="MinionPro-Bold"/>
              </a:rPr>
              <a:t>Megarectum: Phình đại tràng bẩm sinh </a:t>
            </a:r>
            <a:endParaRPr lang="en-US" sz="2400" dirty="0">
              <a:solidFill>
                <a:schemeClr val="accent1">
                  <a:lumMod val="75000"/>
                </a:schemeClr>
              </a:solidFill>
            </a:endParaRPr>
          </a:p>
        </p:txBody>
      </p:sp>
      <p:pic>
        <p:nvPicPr>
          <p:cNvPr id="7" name="Picture 6"/>
          <p:cNvPicPr>
            <a:picLocks noChangeAspect="1"/>
          </p:cNvPicPr>
          <p:nvPr/>
        </p:nvPicPr>
        <p:blipFill>
          <a:blip r:embed="rId7"/>
          <a:stretch>
            <a:fillRect/>
          </a:stretch>
        </p:blipFill>
        <p:spPr>
          <a:xfrm>
            <a:off x="36576" y="0"/>
            <a:ext cx="3108960" cy="3108960"/>
          </a:xfrm>
          <a:prstGeom prst="rect">
            <a:avLst/>
          </a:prstGeom>
        </p:spPr>
      </p:pic>
      <p:sp>
        <p:nvSpPr>
          <p:cNvPr id="8" name="Rectangle 7"/>
          <p:cNvSpPr/>
          <p:nvPr/>
        </p:nvSpPr>
        <p:spPr>
          <a:xfrm>
            <a:off x="5501132" y="182471"/>
            <a:ext cx="2648458" cy="707886"/>
          </a:xfrm>
          <a:prstGeom prst="rect">
            <a:avLst/>
          </a:prstGeom>
        </p:spPr>
        <p:txBody>
          <a:bodyPr wrap="square">
            <a:spAutoFit/>
          </a:bodyPr>
          <a:lstStyle/>
          <a:p>
            <a:r>
              <a:rPr lang="en-US" sz="2000" b="1">
                <a:solidFill>
                  <a:schemeClr val="accent1">
                    <a:lumMod val="75000"/>
                  </a:schemeClr>
                </a:solidFill>
              </a:rPr>
              <a:t>Anismus: co thắt cơ hậu môn </a:t>
            </a:r>
            <a:endParaRPr lang="en-US" sz="2000" b="1" dirty="0">
              <a:solidFill>
                <a:schemeClr val="accent1">
                  <a:lumMod val="75000"/>
                </a:schemeClr>
              </a:solidFill>
            </a:endParaRPr>
          </a:p>
        </p:txBody>
      </p:sp>
      <p:pic>
        <p:nvPicPr>
          <p:cNvPr id="10" name="Picture 9"/>
          <p:cNvPicPr>
            <a:picLocks noChangeAspect="1"/>
          </p:cNvPicPr>
          <p:nvPr/>
        </p:nvPicPr>
        <p:blipFill>
          <a:blip r:embed="rId8"/>
          <a:stretch>
            <a:fillRect/>
          </a:stretch>
        </p:blipFill>
        <p:spPr>
          <a:xfrm>
            <a:off x="5438233" y="1167467"/>
            <a:ext cx="3349151" cy="2971610"/>
          </a:xfrm>
          <a:prstGeom prst="rect">
            <a:avLst/>
          </a:prstGeom>
        </p:spPr>
      </p:pic>
      <p:pic>
        <p:nvPicPr>
          <p:cNvPr id="11" name="Picture 10"/>
          <p:cNvPicPr>
            <a:picLocks noChangeAspect="1"/>
          </p:cNvPicPr>
          <p:nvPr/>
        </p:nvPicPr>
        <p:blipFill>
          <a:blip r:embed="rId9"/>
          <a:stretch>
            <a:fillRect/>
          </a:stretch>
        </p:blipFill>
        <p:spPr>
          <a:xfrm>
            <a:off x="3220322" y="2994280"/>
            <a:ext cx="2143125" cy="3705225"/>
          </a:xfrm>
          <a:prstGeom prst="rect">
            <a:avLst/>
          </a:prstGeom>
        </p:spPr>
      </p:pic>
      <p:sp>
        <p:nvSpPr>
          <p:cNvPr id="9" name="Rectangle 8"/>
          <p:cNvSpPr/>
          <p:nvPr/>
        </p:nvSpPr>
        <p:spPr>
          <a:xfrm>
            <a:off x="5463632" y="5228868"/>
            <a:ext cx="2537367" cy="830997"/>
          </a:xfrm>
          <a:prstGeom prst="rect">
            <a:avLst/>
          </a:prstGeom>
        </p:spPr>
        <p:txBody>
          <a:bodyPr wrap="square">
            <a:spAutoFit/>
          </a:bodyPr>
          <a:lstStyle/>
          <a:p>
            <a:r>
              <a:rPr lang="en-US" sz="2400" b="1">
                <a:solidFill>
                  <a:schemeClr val="accent1">
                    <a:lumMod val="75000"/>
                  </a:schemeClr>
                </a:solidFill>
                <a:latin typeface="MinionPro-Bold"/>
              </a:rPr>
              <a:t>Colonic inertia: Đờ đại tràng </a:t>
            </a:r>
            <a:endParaRPr lang="en-US" sz="2400" dirty="0">
              <a:solidFill>
                <a:schemeClr val="accent1">
                  <a:lumMod val="75000"/>
                </a:schemeClr>
              </a:solidFill>
            </a:endParaRPr>
          </a:p>
        </p:txBody>
      </p:sp>
    </p:spTree>
    <p:extLst>
      <p:ext uri="{BB962C8B-B14F-4D97-AF65-F5344CB8AC3E}">
        <p14:creationId xmlns:p14="http://schemas.microsoft.com/office/powerpoint/2010/main" val="157587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8160"/>
            <a:ext cx="7239000" cy="701040"/>
          </a:xfrm>
        </p:spPr>
        <p:style>
          <a:lnRef idx="0">
            <a:schemeClr val="accent4"/>
          </a:lnRef>
          <a:fillRef idx="3">
            <a:schemeClr val="accent4"/>
          </a:fillRef>
          <a:effectRef idx="3">
            <a:schemeClr val="accent4"/>
          </a:effectRef>
          <a:fontRef idx="minor">
            <a:schemeClr val="lt1"/>
          </a:fontRef>
        </p:style>
        <p:txBody>
          <a:bodyPr anchor="ctr"/>
          <a:lstStyle/>
          <a:p>
            <a:r>
              <a:rPr lang="en-US"/>
              <a:t>ĐỊNH NGHĨA </a:t>
            </a:r>
          </a:p>
        </p:txBody>
      </p:sp>
      <p:sp>
        <p:nvSpPr>
          <p:cNvPr id="3" name="Content Placeholder 2"/>
          <p:cNvSpPr>
            <a:spLocks noGrp="1"/>
          </p:cNvSpPr>
          <p:nvPr>
            <p:ph idx="1"/>
          </p:nvPr>
        </p:nvSpPr>
        <p:spPr>
          <a:xfrm>
            <a:off x="457200" y="2057400"/>
            <a:ext cx="7315200" cy="4419600"/>
          </a:xfrm>
        </p:spPr>
        <p:txBody>
          <a:bodyPr>
            <a:normAutofit/>
          </a:bodyPr>
          <a:lstStyle/>
          <a:p>
            <a:pPr marL="0" indent="0" algn="just">
              <a:lnSpc>
                <a:spcPct val="150000"/>
              </a:lnSpc>
              <a:buNone/>
            </a:pPr>
            <a:r>
              <a:rPr lang="fr-FR"/>
              <a:t>Rectocele (sa trực tràng kiểu túi) được định nghĩa là sự sa hay nhô của thành trước trực tràng vào thành sau âm đạo. Rectocele thường liên quan đến tuổi, quá trình sanh ngã âm đạo và sự sa nhão sàn chậu.</a:t>
            </a:r>
            <a:endParaRPr lang="en-US"/>
          </a:p>
        </p:txBody>
      </p:sp>
    </p:spTree>
    <p:extLst>
      <p:ext uri="{BB962C8B-B14F-4D97-AF65-F5344CB8AC3E}">
        <p14:creationId xmlns:p14="http://schemas.microsoft.com/office/powerpoint/2010/main" val="244812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239000" cy="777240"/>
          </a:xfrm>
        </p:spPr>
        <p:style>
          <a:lnRef idx="0">
            <a:schemeClr val="accent6"/>
          </a:lnRef>
          <a:fillRef idx="3">
            <a:schemeClr val="accent6"/>
          </a:fillRef>
          <a:effectRef idx="3">
            <a:schemeClr val="accent6"/>
          </a:effectRef>
          <a:fontRef idx="minor">
            <a:schemeClr val="lt1"/>
          </a:fontRef>
        </p:style>
        <p:txBody>
          <a:bodyPr/>
          <a:lstStyle/>
          <a:p>
            <a:r>
              <a:rPr lang="en-US"/>
              <a:t>SINH BỆNH HỌC </a:t>
            </a:r>
          </a:p>
        </p:txBody>
      </p:sp>
      <p:sp>
        <p:nvSpPr>
          <p:cNvPr id="3" name="Content Placeholder 2"/>
          <p:cNvSpPr>
            <a:spLocks noGrp="1"/>
          </p:cNvSpPr>
          <p:nvPr>
            <p:ph idx="1"/>
          </p:nvPr>
        </p:nvSpPr>
        <p:spPr>
          <a:xfrm>
            <a:off x="304800" y="2133600"/>
            <a:ext cx="7772400" cy="4169736"/>
          </a:xfrm>
        </p:spPr>
        <p:txBody>
          <a:bodyPr/>
          <a:lstStyle/>
          <a:p>
            <a:pPr>
              <a:lnSpc>
                <a:spcPct val="150000"/>
              </a:lnSpc>
            </a:pPr>
            <a:r>
              <a:rPr lang="en-US"/>
              <a:t>Rách hay tổn thương vách âm đạo – trực tràng </a:t>
            </a:r>
          </a:p>
          <a:p>
            <a:pPr marL="0" indent="0">
              <a:lnSpc>
                <a:spcPct val="150000"/>
              </a:lnSpc>
              <a:buNone/>
            </a:pPr>
            <a:r>
              <a:rPr lang="en-US"/>
              <a:t>	</a:t>
            </a:r>
            <a:r>
              <a:rPr lang="en-US" altLang="en-US" b="1" i="1"/>
              <a:t> </a:t>
            </a:r>
            <a:r>
              <a:rPr lang="en-US" altLang="en-US" sz="1400" b="1" i="1"/>
              <a:t>Aigner F, Zbar AP, Ludwikowski B et al. </a:t>
            </a:r>
            <a:r>
              <a:rPr lang="en-US" sz="1400" b="1"/>
              <a:t>The rectogenital septum: morphology, function, and clinical relevance </a:t>
            </a:r>
            <a:r>
              <a:rPr lang="en-US" altLang="en-US" sz="1400" b="1" i="1"/>
              <a:t>Dis Colon Rectum. 2004 Feb;47(2):131-40</a:t>
            </a:r>
            <a:endParaRPr lang="en-US" sz="1400"/>
          </a:p>
          <a:p>
            <a:pPr>
              <a:lnSpc>
                <a:spcPct val="150000"/>
              </a:lnSpc>
            </a:pPr>
            <a:r>
              <a:rPr lang="en-US"/>
              <a:t>Sa niêm mạc trực tràng do trực tràng dài </a:t>
            </a:r>
          </a:p>
          <a:p>
            <a:pPr marL="0" indent="0">
              <a:lnSpc>
                <a:spcPct val="150000"/>
              </a:lnSpc>
              <a:buNone/>
            </a:pPr>
            <a:r>
              <a:rPr lang="en-US"/>
              <a:t>	</a:t>
            </a:r>
            <a:r>
              <a:rPr lang="en-US" sz="1400" b="1" i="1"/>
              <a:t>Antonio Longo. Obstructed defecation because of rectal pathologies. Novel surgical treatment: Stapled transanal rectal resection (2003)</a:t>
            </a:r>
            <a:r>
              <a:rPr lang="en-US" sz="1600"/>
              <a:t> </a:t>
            </a:r>
          </a:p>
        </p:txBody>
      </p:sp>
    </p:spTree>
    <p:extLst>
      <p:ext uri="{BB962C8B-B14F-4D97-AF65-F5344CB8AC3E}">
        <p14:creationId xmlns:p14="http://schemas.microsoft.com/office/powerpoint/2010/main" val="36824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450</TotalTime>
  <Words>2174</Words>
  <Application>Microsoft Office PowerPoint</Application>
  <PresentationFormat>On-screen Show (4:3)</PresentationFormat>
  <Paragraphs>238</Paragraphs>
  <Slides>61</Slides>
  <Notes>6</Notes>
  <HiddenSlides>1</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3" baseType="lpstr">
      <vt:lpstr>VNI-Helve</vt:lpstr>
      <vt:lpstr>VNI-Avo</vt:lpstr>
      <vt:lpstr>Calibri</vt:lpstr>
      <vt:lpstr>Wingdings</vt:lpstr>
      <vt:lpstr>AR DELANEY</vt:lpstr>
      <vt:lpstr>Arial</vt:lpstr>
      <vt:lpstr>Wingdings 2</vt:lpstr>
      <vt:lpstr>VNI-Times</vt:lpstr>
      <vt:lpstr>MinionPro-Bold</vt:lpstr>
      <vt:lpstr>Times New Roman</vt:lpstr>
      <vt:lpstr>Opulent</vt:lpstr>
      <vt:lpstr>Image</vt:lpstr>
      <vt:lpstr>TÁO BÓN - SA TRỰC TRÀNG KIỂU TÚI </vt:lpstr>
      <vt:lpstr>DÀN BÀI</vt:lpstr>
      <vt:lpstr>SA TRỰC TRÀNG KIỂU TÚI </vt:lpstr>
      <vt:lpstr>NGUYEÂN NHAÂN TAÙO BOÙN</vt:lpstr>
      <vt:lpstr>MÔ HÌNH TẢNG BĂNG</vt:lpstr>
      <vt:lpstr>Hội chứng bế tắc đường ra</vt:lpstr>
      <vt:lpstr>PowerPoint Presentation</vt:lpstr>
      <vt:lpstr>ĐỊNH NGHĨA </vt:lpstr>
      <vt:lpstr>SINH BỆNH HỌC </vt:lpstr>
      <vt:lpstr>CƠ NÂNG ĐỠ SÀN CHẬU VÀ ĐÁY CHẬU</vt:lpstr>
      <vt:lpstr>MẠC ÂM ĐẠO TRỰC TRÀNG</vt:lpstr>
      <vt:lpstr>DÂY CHẰNG TỬ CUNG CÙNG VÀ  MẠC ÂM ĐẠO TRỰC TRÀNG </vt:lpstr>
      <vt:lpstr>MẠC TT-âđ</vt:lpstr>
      <vt:lpstr>ẢNH HƯỞNG KHI SANH NGÃ ÂM ĐẠO </vt:lpstr>
      <vt:lpstr>MẠC TRỰC TRÀNG- ÂM ĐẠO </vt:lpstr>
      <vt:lpstr>VÁCH TRỰC TRÀNG – ÂM ĐẠO </vt:lpstr>
      <vt:lpstr>VÁCH TRỰC TRÀNG – ÂM ĐẠO </vt:lpstr>
      <vt:lpstr>SA NIÊM MẠC TRỰC TRÀNG DO TRỰC TRÀNG DÀI </vt:lpstr>
      <vt:lpstr>PowerPoint Presentation</vt:lpstr>
      <vt:lpstr>The dynamic behaviour of the full thickness rectal prolapse during defecation</vt:lpstr>
      <vt:lpstr>PowerPoint Presentation</vt:lpstr>
      <vt:lpstr>PHÂN LOẠI </vt:lpstr>
      <vt:lpstr>PHÂN LOẠI </vt:lpstr>
      <vt:lpstr>PHÂN LOẠI </vt:lpstr>
      <vt:lpstr>PowerPoint Presentation</vt:lpstr>
      <vt:lpstr>TRIỆU CHỨNG LÂM SÀNG </vt:lpstr>
      <vt:lpstr>CHẨN ĐOÁN </vt:lpstr>
      <vt:lpstr>THAÊM TRÖÏC TRAØNG</vt:lpstr>
      <vt:lpstr>THAÊM TRÖÏC TRAØNG</vt:lpstr>
      <vt:lpstr>THAÊM TRÖÏC TRAØNG</vt:lpstr>
      <vt:lpstr>PowerPoint Presentation</vt:lpstr>
      <vt:lpstr>POP’s Q</vt:lpstr>
      <vt:lpstr>THĂM TRỰC TRÀNG</vt:lpstr>
      <vt:lpstr>X QUANG TRÖÏC TRAØNG  HOAÏT ÑOÄNG</vt:lpstr>
      <vt:lpstr>CHẨN ĐOÁN </vt:lpstr>
      <vt:lpstr>CỘNG HƯỞNG TỪ  ĐỘNG HỌC SÀN CHẬU KHI TỐNG PHÂN  </vt:lpstr>
      <vt:lpstr>CỘNG HƯỞNG TỪ</vt:lpstr>
      <vt:lpstr>CỘNG HƯỞNG TỪ</vt:lpstr>
      <vt:lpstr>PowerPoint Presentation</vt:lpstr>
      <vt:lpstr>CHẨN ĐOÁN </vt:lpstr>
      <vt:lpstr>TÓM TẮT </vt:lpstr>
      <vt:lpstr>CÁC PHƯƠNG PHÁP  ĐIỀU TRỊ  SA TRỰC TRÀNG KIỂU TÚI  </vt:lpstr>
      <vt:lpstr>Điều trị nội khoa</vt:lpstr>
      <vt:lpstr>tập phản hồi sinh học </vt:lpstr>
      <vt:lpstr>Đặt vòng nâng pessary</vt:lpstr>
      <vt:lpstr>Điều trị phẫu thuật </vt:lpstr>
      <vt:lpstr>Các phương pháp phẫu thuật </vt:lpstr>
      <vt:lpstr>ĐẶT MESH thanh SAU ÂM ĐẠO</vt:lpstr>
      <vt:lpstr>PowerPoint Presentation</vt:lpstr>
      <vt:lpstr>PowerPoint Presentation</vt:lpstr>
      <vt:lpstr>ĐẶT MESH 2 CHI SAU ÂM ĐẠO</vt:lpstr>
      <vt:lpstr>PowerPoint Presentation</vt:lpstr>
      <vt:lpstr>PHẪU THUẬT STARR</vt:lpstr>
      <vt:lpstr> Phẫu thuật STARR </vt:lpstr>
      <vt:lpstr>Phẫu thuật STARR </vt:lpstr>
      <vt:lpstr>Phẫu thuật STARR </vt:lpstr>
      <vt:lpstr>Phẫu thuật STARR </vt:lpstr>
      <vt:lpstr>Phẫu thuật STARR </vt:lpstr>
      <vt:lpstr>PHẪU THUẬT STARR</vt:lpstr>
      <vt:lpstr>KẾT LUẬN</vt:lpstr>
      <vt:lpstr>XIN CÁM ƠN </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TÁO BÓN DO SA TRỰC TRÀNG KIỂU TÚI ĐẶC ĐIỂM LÂM SÀNG VÀ ĐIỀU TRỊ</dc:title>
  <dc:creator>Quoc Chuong</dc:creator>
  <cp:lastModifiedBy>Le Chau Hoang Quoc Chuong (K. Hau mon truc trang)</cp:lastModifiedBy>
  <cp:revision>86</cp:revision>
  <dcterms:created xsi:type="dcterms:W3CDTF">2015-10-17T23:18:32Z</dcterms:created>
  <dcterms:modified xsi:type="dcterms:W3CDTF">2022-04-04T22:40:08Z</dcterms:modified>
</cp:coreProperties>
</file>